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sldIdLst>
    <p:sldId id="476" r:id="rId2"/>
    <p:sldId id="405" r:id="rId3"/>
    <p:sldId id="535" r:id="rId4"/>
    <p:sldId id="571" r:id="rId5"/>
    <p:sldId id="574" r:id="rId6"/>
    <p:sldId id="575" r:id="rId7"/>
    <p:sldId id="576" r:id="rId8"/>
    <p:sldId id="542" r:id="rId9"/>
    <p:sldId id="545" r:id="rId10"/>
    <p:sldId id="547" r:id="rId11"/>
    <p:sldId id="558" r:id="rId12"/>
    <p:sldId id="559" r:id="rId13"/>
    <p:sldId id="560" r:id="rId14"/>
    <p:sldId id="561" r:id="rId15"/>
    <p:sldId id="563" r:id="rId16"/>
    <p:sldId id="549" r:id="rId17"/>
    <p:sldId id="564" r:id="rId18"/>
    <p:sldId id="565" r:id="rId19"/>
    <p:sldId id="566" r:id="rId20"/>
    <p:sldId id="567" r:id="rId21"/>
    <p:sldId id="568" r:id="rId22"/>
    <p:sldId id="554" r:id="rId23"/>
    <p:sldId id="392" r:id="rId24"/>
  </p:sldIdLst>
  <p:sldSz cx="9144000" cy="6858000" type="screen4x3"/>
  <p:notesSz cx="6858000" cy="9144000"/>
  <p:defaultTextStyle>
    <a:defPPr>
      <a:defRPr lang="fr-FR"/>
    </a:defPPr>
    <a:lvl1pPr algn="r" rtl="0" fontAlgn="base">
      <a:spcBef>
        <a:spcPct val="0"/>
      </a:spcBef>
      <a:spcAft>
        <a:spcPct val="0"/>
      </a:spcAft>
      <a:defRPr sz="1000" b="1" kern="1200">
        <a:solidFill>
          <a:schemeClr val="bg1"/>
        </a:solidFill>
        <a:latin typeface="Arial" pitchFamily="34" charset="0"/>
        <a:ea typeface="+mn-ea"/>
        <a:cs typeface="+mn-cs"/>
      </a:defRPr>
    </a:lvl1pPr>
    <a:lvl2pPr marL="457200" algn="r" rtl="0" fontAlgn="base">
      <a:spcBef>
        <a:spcPct val="0"/>
      </a:spcBef>
      <a:spcAft>
        <a:spcPct val="0"/>
      </a:spcAft>
      <a:defRPr sz="1000" b="1" kern="1200">
        <a:solidFill>
          <a:schemeClr val="bg1"/>
        </a:solidFill>
        <a:latin typeface="Arial" pitchFamily="34" charset="0"/>
        <a:ea typeface="+mn-ea"/>
        <a:cs typeface="+mn-cs"/>
      </a:defRPr>
    </a:lvl2pPr>
    <a:lvl3pPr marL="914400" algn="r" rtl="0" fontAlgn="base">
      <a:spcBef>
        <a:spcPct val="0"/>
      </a:spcBef>
      <a:spcAft>
        <a:spcPct val="0"/>
      </a:spcAft>
      <a:defRPr sz="1000" b="1" kern="1200">
        <a:solidFill>
          <a:schemeClr val="bg1"/>
        </a:solidFill>
        <a:latin typeface="Arial" pitchFamily="34" charset="0"/>
        <a:ea typeface="+mn-ea"/>
        <a:cs typeface="+mn-cs"/>
      </a:defRPr>
    </a:lvl3pPr>
    <a:lvl4pPr marL="1371600" algn="r" rtl="0" fontAlgn="base">
      <a:spcBef>
        <a:spcPct val="0"/>
      </a:spcBef>
      <a:spcAft>
        <a:spcPct val="0"/>
      </a:spcAft>
      <a:defRPr sz="1000" b="1" kern="1200">
        <a:solidFill>
          <a:schemeClr val="bg1"/>
        </a:solidFill>
        <a:latin typeface="Arial" pitchFamily="34" charset="0"/>
        <a:ea typeface="+mn-ea"/>
        <a:cs typeface="+mn-cs"/>
      </a:defRPr>
    </a:lvl4pPr>
    <a:lvl5pPr marL="1828800" algn="r" rtl="0" fontAlgn="base">
      <a:spcBef>
        <a:spcPct val="0"/>
      </a:spcBef>
      <a:spcAft>
        <a:spcPct val="0"/>
      </a:spcAft>
      <a:defRPr sz="1000" b="1" kern="1200">
        <a:solidFill>
          <a:schemeClr val="bg1"/>
        </a:solidFill>
        <a:latin typeface="Arial" pitchFamily="34" charset="0"/>
        <a:ea typeface="+mn-ea"/>
        <a:cs typeface="+mn-cs"/>
      </a:defRPr>
    </a:lvl5pPr>
    <a:lvl6pPr marL="2286000" algn="l" defTabSz="914400" rtl="0" eaLnBrk="1" latinLnBrk="0" hangingPunct="1">
      <a:defRPr sz="1000" b="1" kern="1200">
        <a:solidFill>
          <a:schemeClr val="bg1"/>
        </a:solidFill>
        <a:latin typeface="Arial" pitchFamily="34" charset="0"/>
        <a:ea typeface="+mn-ea"/>
        <a:cs typeface="+mn-cs"/>
      </a:defRPr>
    </a:lvl6pPr>
    <a:lvl7pPr marL="2743200" algn="l" defTabSz="914400" rtl="0" eaLnBrk="1" latinLnBrk="0" hangingPunct="1">
      <a:defRPr sz="1000" b="1" kern="1200">
        <a:solidFill>
          <a:schemeClr val="bg1"/>
        </a:solidFill>
        <a:latin typeface="Arial" pitchFamily="34" charset="0"/>
        <a:ea typeface="+mn-ea"/>
        <a:cs typeface="+mn-cs"/>
      </a:defRPr>
    </a:lvl7pPr>
    <a:lvl8pPr marL="3200400" algn="l" defTabSz="914400" rtl="0" eaLnBrk="1" latinLnBrk="0" hangingPunct="1">
      <a:defRPr sz="1000" b="1" kern="1200">
        <a:solidFill>
          <a:schemeClr val="bg1"/>
        </a:solidFill>
        <a:latin typeface="Arial" pitchFamily="34" charset="0"/>
        <a:ea typeface="+mn-ea"/>
        <a:cs typeface="+mn-cs"/>
      </a:defRPr>
    </a:lvl8pPr>
    <a:lvl9pPr marL="3657600" algn="l" defTabSz="914400" rtl="0" eaLnBrk="1" latinLnBrk="0" hangingPunct="1">
      <a:defRPr sz="1000" b="1" kern="1200">
        <a:solidFill>
          <a:schemeClr val="bg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2F2"/>
    <a:srgbClr val="D4E3F7"/>
    <a:srgbClr val="DDDDDD"/>
    <a:srgbClr val="EAEAEA"/>
    <a:srgbClr val="96B8D6"/>
    <a:srgbClr val="B4CCE2"/>
    <a:srgbClr val="003399"/>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50" autoAdjust="0"/>
    <p:restoredTop sz="96126" autoAdjust="0"/>
  </p:normalViewPr>
  <p:slideViewPr>
    <p:cSldViewPr snapToGrid="0">
      <p:cViewPr varScale="1">
        <p:scale>
          <a:sx n="68" d="100"/>
          <a:sy n="68" d="100"/>
        </p:scale>
        <p:origin x="1542"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90012" cy="90012"/>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en-US" altLang="en-US"/>
          </a:p>
        </p:txBody>
      </p:sp>
      <p:sp>
        <p:nvSpPr>
          <p:cNvPr id="317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solidFill>
                  <a:schemeClr val="tx1"/>
                </a:solidFill>
              </a:defRPr>
            </a:lvl1pPr>
          </a:lstStyle>
          <a:p>
            <a:endParaRPr lang="en-US" alt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ltLang="en-US"/>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solidFill>
                  <a:schemeClr val="tx1"/>
                </a:solidFill>
              </a:defRPr>
            </a:lvl1pPr>
          </a:lstStyle>
          <a:p>
            <a:fld id="{2B8E15DA-E159-4D90-90A3-0664E0F04625}" type="slidenum">
              <a:rPr lang="en-US" altLang="en-US"/>
              <a:pPr/>
              <a:t>‹#›</a:t>
            </a:fld>
            <a:endParaRPr lang="en-US" altLang="en-US"/>
          </a:p>
        </p:txBody>
      </p:sp>
    </p:spTree>
    <p:extLst>
      <p:ext uri="{BB962C8B-B14F-4D97-AF65-F5344CB8AC3E}">
        <p14:creationId xmlns:p14="http://schemas.microsoft.com/office/powerpoint/2010/main" val="32344443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050" name="Picture 2" descr="C:\Users\Mystogan\Downloads\Compressed\2917_internet_ppt\template_mai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7785" b="11855"/>
          <a:stretch/>
        </p:blipFill>
        <p:spPr bwMode="auto">
          <a:xfrm>
            <a:off x="43395" y="3251533"/>
            <a:ext cx="3848669" cy="30946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ctrTitle"/>
          </p:nvPr>
        </p:nvSpPr>
        <p:spPr>
          <a:xfrm>
            <a:off x="1234684" y="1269244"/>
            <a:ext cx="7909316" cy="765053"/>
          </a:xfrm>
          <a:prstGeom prst="rect">
            <a:avLst/>
          </a:prstGeom>
        </p:spPr>
        <p:txBody>
          <a:bodyPr/>
          <a:lstStyle>
            <a:lvl1pPr algn="l">
              <a:lnSpc>
                <a:spcPct val="90000"/>
              </a:lnSpc>
              <a:defRPr sz="2800" b="1">
                <a:solidFill>
                  <a:schemeClr val="tx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1234684" y="2227425"/>
            <a:ext cx="7909316" cy="429768"/>
          </a:xfrm>
          <a:prstGeom prst="rect">
            <a:avLst/>
          </a:prstGeom>
        </p:spPr>
        <p:txBody>
          <a:bodyPr/>
          <a:lstStyle>
            <a:lvl1pPr marL="0" indent="0">
              <a:lnSpc>
                <a:spcPct val="90000"/>
              </a:lnSpc>
              <a:buFont typeface="Wingdings" pitchFamily="28" charset="2"/>
              <a:buNone/>
              <a:defRPr sz="2000" b="0" baseline="0">
                <a:solidFill>
                  <a:schemeClr val="tx1"/>
                </a:solidFill>
                <a:latin typeface="Verdana"/>
                <a:cs typeface="Verdana"/>
              </a:defRPr>
            </a:lvl1pPr>
          </a:lstStyle>
          <a:p>
            <a:r>
              <a:rPr lang="en-US"/>
              <a:t>Click to edit Master subtitle style</a:t>
            </a:r>
            <a:endParaRPr lang="en-US" dirty="0"/>
          </a:p>
        </p:txBody>
      </p:sp>
      <p:sp>
        <p:nvSpPr>
          <p:cNvPr id="7" name="Text Placeholder 15"/>
          <p:cNvSpPr>
            <a:spLocks noGrp="1"/>
          </p:cNvSpPr>
          <p:nvPr>
            <p:ph type="body" sz="quarter" idx="13"/>
          </p:nvPr>
        </p:nvSpPr>
        <p:spPr>
          <a:xfrm>
            <a:off x="1234684" y="2875086"/>
            <a:ext cx="7918022" cy="378005"/>
          </a:xfrm>
          <a:prstGeom prst="rect">
            <a:avLst/>
          </a:prstGeom>
        </p:spPr>
        <p:txBody>
          <a:bodyPr/>
          <a:lstStyle>
            <a:lvl1pPr marL="0" indent="0">
              <a:buFontTx/>
              <a:buNone/>
              <a:defRPr sz="1600">
                <a:solidFill>
                  <a:schemeClr val="tx1"/>
                </a:solidFill>
                <a:latin typeface="Verdana"/>
              </a:defRPr>
            </a:lvl1pPr>
          </a:lstStyle>
          <a:p>
            <a:pPr lvl="0"/>
            <a:r>
              <a:rPr lang="en-US"/>
              <a:t>Click to edit Master text styles</a:t>
            </a:r>
          </a:p>
        </p:txBody>
      </p:sp>
      <p:sp>
        <p:nvSpPr>
          <p:cNvPr id="11" name="Date Placeholder 1"/>
          <p:cNvSpPr>
            <a:spLocks noGrp="1"/>
          </p:cNvSpPr>
          <p:nvPr>
            <p:ph type="dt" sz="half" idx="14"/>
          </p:nvPr>
        </p:nvSpPr>
        <p:spPr/>
        <p:txBody>
          <a:bodyPr/>
          <a:lstStyle>
            <a:lvl1pPr>
              <a:defRPr>
                <a:solidFill>
                  <a:schemeClr val="tx1"/>
                </a:solidFill>
              </a:defRPr>
            </a:lvl1pPr>
          </a:lstStyle>
          <a:p>
            <a:fld id="{CC889008-A51A-4E96-9C2B-9557628CC591}" type="datetime1">
              <a:rPr lang="en-US" smtClean="0"/>
              <a:t>3/14/2022</a:t>
            </a:fld>
            <a:endParaRPr lang="en-US"/>
          </a:p>
        </p:txBody>
      </p:sp>
      <p:sp>
        <p:nvSpPr>
          <p:cNvPr id="12" name="Slide Number Placeholder 2"/>
          <p:cNvSpPr>
            <a:spLocks noGrp="1"/>
          </p:cNvSpPr>
          <p:nvPr>
            <p:ph type="sldNum" sz="quarter" idx="15"/>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2" name="Rectangle 1"/>
          <p:cNvSpPr/>
          <p:nvPr/>
        </p:nvSpPr>
        <p:spPr>
          <a:xfrm>
            <a:off x="0" y="0"/>
            <a:ext cx="9144000" cy="1269242"/>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00"/>
          </a:p>
        </p:txBody>
      </p:sp>
      <p:pic>
        <p:nvPicPr>
          <p:cNvPr id="1026" name="Picture 2" descr="C:\Users\Mystogan\Pictures\Untitle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9706" y="216580"/>
            <a:ext cx="3264827" cy="64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2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5760" y="2009550"/>
            <a:ext cx="8326438" cy="4025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
          <p:cNvSpPr>
            <a:spLocks noGrp="1"/>
          </p:cNvSpPr>
          <p:nvPr>
            <p:ph type="sldNum" sz="quarter" idx="15"/>
          </p:nvPr>
        </p:nvSpPr>
        <p:spPr/>
        <p:txBody>
          <a:bodyPr/>
          <a:lstStyle>
            <a:lvl1pPr>
              <a:defRPr/>
            </a:lvl1pPr>
          </a:lstStyle>
          <a:p>
            <a:fld id="{B6F15528-21DE-4FAA-801E-634DDDAF4B2B}" type="slidenum">
              <a:rPr lang="en-US" smtClean="0"/>
              <a:pPr/>
              <a:t>‹#›</a:t>
            </a:fld>
            <a:endParaRPr lang="en-US"/>
          </a:p>
        </p:txBody>
      </p:sp>
      <p:sp>
        <p:nvSpPr>
          <p:cNvPr id="6" name="Date Placeholder 2"/>
          <p:cNvSpPr>
            <a:spLocks noGrp="1"/>
          </p:cNvSpPr>
          <p:nvPr>
            <p:ph type="dt" sz="half" idx="16"/>
          </p:nvPr>
        </p:nvSpPr>
        <p:spPr/>
        <p:txBody>
          <a:bodyPr/>
          <a:lstStyle>
            <a:lvl1pPr>
              <a:defRPr/>
            </a:lvl1pPr>
          </a:lstStyle>
          <a:p>
            <a:fld id="{CC889008-A51A-4E96-9C2B-9557628CC591}" type="datetime1">
              <a:rPr lang="en-US" smtClean="0"/>
              <a:t>3/14/2022</a:t>
            </a:fld>
            <a:endParaRPr lang="en-US"/>
          </a:p>
        </p:txBody>
      </p:sp>
      <p:sp>
        <p:nvSpPr>
          <p:cNvPr id="2" name="Rectangle 1"/>
          <p:cNvSpPr/>
          <p:nvPr/>
        </p:nvSpPr>
        <p:spPr>
          <a:xfrm>
            <a:off x="0" y="1242942"/>
            <a:ext cx="9144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3" name="Title 12"/>
          <p:cNvSpPr>
            <a:spLocks noGrp="1"/>
          </p:cNvSpPr>
          <p:nvPr>
            <p:ph type="title"/>
          </p:nvPr>
        </p:nvSpPr>
        <p:spPr/>
        <p:txBody>
          <a:bodyPr/>
          <a:lstStyle/>
          <a:p>
            <a:r>
              <a:rPr lang="en-US"/>
              <a:t>Click to edit Master title style</a:t>
            </a:r>
          </a:p>
        </p:txBody>
      </p:sp>
      <p:sp>
        <p:nvSpPr>
          <p:cNvPr id="21" name="Text Placeholder 20"/>
          <p:cNvSpPr>
            <a:spLocks noGrp="1"/>
          </p:cNvSpPr>
          <p:nvPr>
            <p:ph type="body" sz="quarter" idx="17" hasCustomPrompt="1"/>
          </p:nvPr>
        </p:nvSpPr>
        <p:spPr>
          <a:xfrm>
            <a:off x="5418164" y="6451602"/>
            <a:ext cx="3315778"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331049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Blank Slide">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lvl1pPr>
              <a:defRPr/>
            </a:lvl1pPr>
          </a:lstStyle>
          <a:p>
            <a:fld id="{B6F15528-21DE-4FAA-801E-634DDDAF4B2B}" type="slidenum">
              <a:rPr lang="en-US" smtClean="0"/>
              <a:pPr/>
              <a:t>‹#›</a:t>
            </a:fld>
            <a:endParaRPr lang="en-US"/>
          </a:p>
        </p:txBody>
      </p:sp>
      <p:sp>
        <p:nvSpPr>
          <p:cNvPr id="4" name="Date Placeholder 2"/>
          <p:cNvSpPr>
            <a:spLocks noGrp="1"/>
          </p:cNvSpPr>
          <p:nvPr>
            <p:ph type="dt" sz="half" idx="11"/>
          </p:nvPr>
        </p:nvSpPr>
        <p:spPr/>
        <p:txBody>
          <a:bodyPr/>
          <a:lstStyle>
            <a:lvl1pPr>
              <a:defRPr/>
            </a:lvl1pPr>
          </a:lstStyle>
          <a:p>
            <a:fld id="{CC889008-A51A-4E96-9C2B-9557628CC591}" type="datetime1">
              <a:rPr lang="en-US" smtClean="0"/>
              <a:t>3/14/2022</a:t>
            </a:fld>
            <a:endParaRPr lang="en-US"/>
          </a:p>
        </p:txBody>
      </p:sp>
      <p:sp>
        <p:nvSpPr>
          <p:cNvPr id="6" name="Rectangle 5"/>
          <p:cNvSpPr/>
          <p:nvPr/>
        </p:nvSpPr>
        <p:spPr>
          <a:xfrm>
            <a:off x="0" y="1242942"/>
            <a:ext cx="9144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 name="Title 1"/>
          <p:cNvSpPr>
            <a:spLocks noGrp="1"/>
          </p:cNvSpPr>
          <p:nvPr>
            <p:ph type="title"/>
          </p:nvPr>
        </p:nvSpPr>
        <p:spPr/>
        <p:txBody>
          <a:bodyPr/>
          <a:lstStyle/>
          <a:p>
            <a:r>
              <a:rPr lang="en-US"/>
              <a:t>Click to edit Master title style</a:t>
            </a:r>
          </a:p>
        </p:txBody>
      </p:sp>
      <p:sp>
        <p:nvSpPr>
          <p:cNvPr id="7" name="Text Placeholder 20"/>
          <p:cNvSpPr>
            <a:spLocks noGrp="1"/>
          </p:cNvSpPr>
          <p:nvPr>
            <p:ph type="body" sz="quarter" idx="17" hasCustomPrompt="1"/>
          </p:nvPr>
        </p:nvSpPr>
        <p:spPr>
          <a:xfrm>
            <a:off x="5418164" y="6451602"/>
            <a:ext cx="3315778"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426422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2 Column Slide">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74827" y="2009552"/>
            <a:ext cx="4035425" cy="400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4"/>
          </p:nvPr>
        </p:nvSpPr>
        <p:spPr>
          <a:xfrm>
            <a:off x="4738864" y="2009552"/>
            <a:ext cx="4035425" cy="400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25"/>
          </p:nvPr>
        </p:nvSpPr>
        <p:spPr/>
        <p:txBody>
          <a:bodyPr/>
          <a:lstStyle>
            <a:lvl1pPr>
              <a:defRPr/>
            </a:lvl1pPr>
          </a:lstStyle>
          <a:p>
            <a:fld id="{B6F15528-21DE-4FAA-801E-634DDDAF4B2B}" type="slidenum">
              <a:rPr lang="en-US" smtClean="0"/>
              <a:pPr/>
              <a:t>‹#›</a:t>
            </a:fld>
            <a:endParaRPr lang="en-US"/>
          </a:p>
        </p:txBody>
      </p:sp>
      <p:sp>
        <p:nvSpPr>
          <p:cNvPr id="7" name="Date Placeholder 2"/>
          <p:cNvSpPr>
            <a:spLocks noGrp="1"/>
          </p:cNvSpPr>
          <p:nvPr>
            <p:ph type="dt" sz="half" idx="26"/>
          </p:nvPr>
        </p:nvSpPr>
        <p:spPr/>
        <p:txBody>
          <a:bodyPr/>
          <a:lstStyle>
            <a:lvl1pPr>
              <a:defRPr/>
            </a:lvl1pPr>
          </a:lstStyle>
          <a:p>
            <a:fld id="{CC889008-A51A-4E96-9C2B-9557628CC591}" type="datetime1">
              <a:rPr lang="en-US" smtClean="0"/>
              <a:t>3/14/2022</a:t>
            </a:fld>
            <a:endParaRPr lang="en-US"/>
          </a:p>
        </p:txBody>
      </p:sp>
      <p:sp>
        <p:nvSpPr>
          <p:cNvPr id="9" name="Rectangle 8"/>
          <p:cNvSpPr/>
          <p:nvPr/>
        </p:nvSpPr>
        <p:spPr>
          <a:xfrm>
            <a:off x="0" y="1242942"/>
            <a:ext cx="9144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 name="Title 1"/>
          <p:cNvSpPr>
            <a:spLocks noGrp="1"/>
          </p:cNvSpPr>
          <p:nvPr>
            <p:ph type="title"/>
          </p:nvPr>
        </p:nvSpPr>
        <p:spPr>
          <a:xfrm>
            <a:off x="365125" y="1336419"/>
            <a:ext cx="8409163" cy="641239"/>
          </a:xfrm>
        </p:spPr>
        <p:txBody>
          <a:bodyPr/>
          <a:lstStyle/>
          <a:p>
            <a:r>
              <a:rPr lang="en-US"/>
              <a:t>Click to edit Master title style</a:t>
            </a:r>
          </a:p>
        </p:txBody>
      </p:sp>
      <p:sp>
        <p:nvSpPr>
          <p:cNvPr id="8" name="Text Placeholder 20"/>
          <p:cNvSpPr>
            <a:spLocks noGrp="1"/>
          </p:cNvSpPr>
          <p:nvPr>
            <p:ph type="body" sz="quarter" idx="17" hasCustomPrompt="1"/>
          </p:nvPr>
        </p:nvSpPr>
        <p:spPr>
          <a:xfrm>
            <a:off x="5418164" y="6451602"/>
            <a:ext cx="3315778"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1285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66890" y="1645920"/>
            <a:ext cx="4035247"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4703763" y="1645920"/>
            <a:ext cx="4045126"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357187" y="2659063"/>
            <a:ext cx="404495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4703763" y="2659063"/>
            <a:ext cx="404495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p:cNvSpPr>
            <a:spLocks noGrp="1"/>
          </p:cNvSpPr>
          <p:nvPr>
            <p:ph type="sldNum" sz="quarter" idx="26"/>
          </p:nvPr>
        </p:nvSpPr>
        <p:spPr/>
        <p:txBody>
          <a:bodyPr/>
          <a:lstStyle>
            <a:lvl1pPr>
              <a:defRPr/>
            </a:lvl1pPr>
          </a:lstStyle>
          <a:p>
            <a:fld id="{B6F15528-21DE-4FAA-801E-634DDDAF4B2B}" type="slidenum">
              <a:rPr lang="en-US" smtClean="0"/>
              <a:pPr/>
              <a:t>‹#›</a:t>
            </a:fld>
            <a:endParaRPr lang="en-US"/>
          </a:p>
        </p:txBody>
      </p:sp>
      <p:sp>
        <p:nvSpPr>
          <p:cNvPr id="9" name="Date Placeholder 2"/>
          <p:cNvSpPr>
            <a:spLocks noGrp="1"/>
          </p:cNvSpPr>
          <p:nvPr>
            <p:ph type="dt" sz="half" idx="27"/>
          </p:nvPr>
        </p:nvSpPr>
        <p:spPr/>
        <p:txBody>
          <a:bodyPr/>
          <a:lstStyle>
            <a:lvl1pPr>
              <a:defRPr/>
            </a:lvl1pPr>
          </a:lstStyle>
          <a:p>
            <a:fld id="{CC889008-A51A-4E96-9C2B-9557628CC591}" type="datetime1">
              <a:rPr lang="en-US" smtClean="0"/>
              <a:t>3/14/2022</a:t>
            </a:fld>
            <a:endParaRPr lang="en-US"/>
          </a:p>
        </p:txBody>
      </p:sp>
      <p:sp>
        <p:nvSpPr>
          <p:cNvPr id="11" name="Rectangle 10"/>
          <p:cNvSpPr/>
          <p:nvPr/>
        </p:nvSpPr>
        <p:spPr>
          <a:xfrm>
            <a:off x="0" y="1242942"/>
            <a:ext cx="9144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 name="Text Placeholder 20"/>
          <p:cNvSpPr>
            <a:spLocks noGrp="1"/>
          </p:cNvSpPr>
          <p:nvPr>
            <p:ph type="body" sz="quarter" idx="28" hasCustomPrompt="1"/>
          </p:nvPr>
        </p:nvSpPr>
        <p:spPr>
          <a:xfrm>
            <a:off x="5418164" y="6451602"/>
            <a:ext cx="3315778"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262658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1 Content Slide">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4678539" y="2009552"/>
            <a:ext cx="4035425" cy="400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p:cNvSpPr>
            <a:spLocks noGrp="1"/>
          </p:cNvSpPr>
          <p:nvPr>
            <p:ph type="pic" sz="quarter" idx="22"/>
          </p:nvPr>
        </p:nvSpPr>
        <p:spPr>
          <a:xfrm>
            <a:off x="365126" y="2009552"/>
            <a:ext cx="3997325" cy="40023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Click icon to add picture</a:t>
            </a:r>
            <a:endParaRPr lang="en-US" noProof="0" dirty="0"/>
          </a:p>
        </p:txBody>
      </p:sp>
      <p:sp>
        <p:nvSpPr>
          <p:cNvPr id="6" name="Slide Number Placeholder 1"/>
          <p:cNvSpPr>
            <a:spLocks noGrp="1"/>
          </p:cNvSpPr>
          <p:nvPr>
            <p:ph type="sldNum" sz="quarter" idx="23"/>
          </p:nvPr>
        </p:nvSpPr>
        <p:spPr/>
        <p:txBody>
          <a:bodyPr/>
          <a:lstStyle>
            <a:lvl1pPr>
              <a:defRPr/>
            </a:lvl1pPr>
          </a:lstStyle>
          <a:p>
            <a:fld id="{B6F15528-21DE-4FAA-801E-634DDDAF4B2B}" type="slidenum">
              <a:rPr lang="en-US" smtClean="0"/>
              <a:pPr/>
              <a:t>‹#›</a:t>
            </a:fld>
            <a:endParaRPr lang="en-US"/>
          </a:p>
        </p:txBody>
      </p:sp>
      <p:sp>
        <p:nvSpPr>
          <p:cNvPr id="7" name="Date Placeholder 2"/>
          <p:cNvSpPr>
            <a:spLocks noGrp="1"/>
          </p:cNvSpPr>
          <p:nvPr>
            <p:ph type="dt" sz="half" idx="24"/>
          </p:nvPr>
        </p:nvSpPr>
        <p:spPr/>
        <p:txBody>
          <a:bodyPr/>
          <a:lstStyle>
            <a:lvl1pPr>
              <a:defRPr/>
            </a:lvl1pPr>
          </a:lstStyle>
          <a:p>
            <a:fld id="{CC889008-A51A-4E96-9C2B-9557628CC591}" type="datetime1">
              <a:rPr lang="en-US" smtClean="0"/>
              <a:t>3/14/2022</a:t>
            </a:fld>
            <a:endParaRPr lang="en-US"/>
          </a:p>
        </p:txBody>
      </p:sp>
      <p:sp>
        <p:nvSpPr>
          <p:cNvPr id="9" name="Rectangle 8"/>
          <p:cNvSpPr/>
          <p:nvPr/>
        </p:nvSpPr>
        <p:spPr>
          <a:xfrm>
            <a:off x="0" y="1242942"/>
            <a:ext cx="9144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 name="Title 1"/>
          <p:cNvSpPr>
            <a:spLocks noGrp="1"/>
          </p:cNvSpPr>
          <p:nvPr>
            <p:ph type="title"/>
          </p:nvPr>
        </p:nvSpPr>
        <p:spPr/>
        <p:txBody>
          <a:bodyPr/>
          <a:lstStyle/>
          <a:p>
            <a:r>
              <a:rPr lang="en-US"/>
              <a:t>Click to edit Master title style</a:t>
            </a:r>
          </a:p>
        </p:txBody>
      </p:sp>
      <p:sp>
        <p:nvSpPr>
          <p:cNvPr id="8" name="Text Placeholder 20"/>
          <p:cNvSpPr>
            <a:spLocks noGrp="1"/>
          </p:cNvSpPr>
          <p:nvPr>
            <p:ph type="body" sz="quarter" idx="17" hasCustomPrompt="1"/>
          </p:nvPr>
        </p:nvSpPr>
        <p:spPr>
          <a:xfrm>
            <a:off x="5418164" y="6451602"/>
            <a:ext cx="3315778"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0261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s Slide">
    <p:spTree>
      <p:nvGrpSpPr>
        <p:cNvPr id="1" name=""/>
        <p:cNvGrpSpPr/>
        <p:nvPr/>
      </p:nvGrpSpPr>
      <p:grpSpPr>
        <a:xfrm>
          <a:off x="0" y="0"/>
          <a:ext cx="0" cy="0"/>
          <a:chOff x="0" y="0"/>
          <a:chExt cx="0" cy="0"/>
        </a:xfrm>
      </p:grpSpPr>
      <p:sp>
        <p:nvSpPr>
          <p:cNvPr id="6" name="Title 1"/>
          <p:cNvSpPr txBox="1">
            <a:spLocks/>
          </p:cNvSpPr>
          <p:nvPr/>
        </p:nvSpPr>
        <p:spPr bwMode="auto">
          <a:xfrm>
            <a:off x="434549" y="4489333"/>
            <a:ext cx="8326438" cy="21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sz="5400" dirty="0">
                <a:solidFill>
                  <a:srgbClr val="C00000"/>
                </a:solidFill>
                <a:latin typeface="Brush Script Std" pitchFamily="66" charset="0"/>
              </a:rPr>
              <a:t>THANK YOU</a:t>
            </a:r>
          </a:p>
        </p:txBody>
      </p:sp>
      <p:sp>
        <p:nvSpPr>
          <p:cNvPr id="16" name="Rectangle 15"/>
          <p:cNvSpPr/>
          <p:nvPr/>
        </p:nvSpPr>
        <p:spPr>
          <a:xfrm>
            <a:off x="-489" y="4670969"/>
            <a:ext cx="9141923" cy="9368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pic>
        <p:nvPicPr>
          <p:cNvPr id="3074" name="Picture 2" descr="C:\Users\Mystogan\Pictures\red-digital-background.jpg"/>
          <p:cNvPicPr>
            <a:picLocks noChangeAspect="1" noChangeArrowheads="1"/>
          </p:cNvPicPr>
          <p:nvPr/>
        </p:nvPicPr>
        <p:blipFill rotWithShape="1">
          <a:blip r:embed="rId2">
            <a:extLst>
              <a:ext uri="{28A0092B-C50C-407E-A947-70E740481C1C}">
                <a14:useLocalDpi xmlns:a14="http://schemas.microsoft.com/office/drawing/2010/main" val="0"/>
              </a:ext>
            </a:extLst>
          </a:blip>
          <a:srcRect t="17910" b="13980"/>
          <a:stretch/>
        </p:blipFill>
        <p:spPr bwMode="auto">
          <a:xfrm>
            <a:off x="-2566" y="2"/>
            <a:ext cx="9144000" cy="46709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ystogan\Pictures\logo-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92" y="142948"/>
            <a:ext cx="3039184" cy="6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2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67B1C8-B70F-43E4-AF78-809C5273F570}" type="datetime1">
              <a:rPr lang="en-US" smtClean="0"/>
              <a:t>3/14/2022</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695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792106-8FD2-4EED-A7B3-15C0BD084F0B}" type="datetimeFigureOut">
              <a:rPr lang="en-US" smtClean="0"/>
              <a:pPr/>
              <a:t>3/14/2022</a:t>
            </a:fld>
            <a:endParaRPr lang="en-US"/>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9C8603-AB22-4846-8EB9-5426A8AE3CDF}" type="slidenum">
              <a:rPr lang="en-US" smtClean="0"/>
              <a:pPr/>
              <a:t>‹#›</a:t>
            </a:fld>
            <a:endParaRPr lang="en-US"/>
          </a:p>
        </p:txBody>
      </p:sp>
    </p:spTree>
    <p:extLst>
      <p:ext uri="{BB962C8B-B14F-4D97-AF65-F5344CB8AC3E}">
        <p14:creationId xmlns:p14="http://schemas.microsoft.com/office/powerpoint/2010/main" val="342132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 y="2"/>
            <a:ext cx="9143999" cy="68580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26" name="Title Placeholder 9"/>
          <p:cNvSpPr>
            <a:spLocks noGrp="1" noChangeAspect="1"/>
          </p:cNvSpPr>
          <p:nvPr>
            <p:ph type="title"/>
          </p:nvPr>
        </p:nvSpPr>
        <p:spPr bwMode="auto">
          <a:xfrm>
            <a:off x="365126" y="1336419"/>
            <a:ext cx="8326438"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5" name="Picture 2" descr="C:\Users\Mystogan\Pictures\75_big.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6248401"/>
            <a:ext cx="9143999"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389909" y="6451888"/>
            <a:ext cx="358775"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fld id="{B6F15528-21DE-4FAA-801E-634DDDAF4B2B}" type="slidenum">
              <a:rPr lang="en-US" smtClean="0"/>
              <a:pPr/>
              <a:t>‹#›</a:t>
            </a:fld>
            <a:endParaRPr lang="en-US"/>
          </a:p>
        </p:txBody>
      </p:sp>
      <p:sp>
        <p:nvSpPr>
          <p:cNvPr id="3" name="Date Placeholder 2"/>
          <p:cNvSpPr>
            <a:spLocks noGrp="1"/>
          </p:cNvSpPr>
          <p:nvPr>
            <p:ph type="dt" sz="half" idx="2"/>
          </p:nvPr>
        </p:nvSpPr>
        <p:spPr>
          <a:xfrm>
            <a:off x="810597" y="6451888"/>
            <a:ext cx="1643062"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fld id="{CC889008-A51A-4E96-9C2B-9557628CC591}" type="datetime1">
              <a:rPr lang="en-US" smtClean="0"/>
              <a:t>3/14/2022</a:t>
            </a:fld>
            <a:endParaRPr lang="en-US"/>
          </a:p>
        </p:txBody>
      </p:sp>
      <p:sp>
        <p:nvSpPr>
          <p:cNvPr id="1030" name="Rectangle 3"/>
          <p:cNvSpPr>
            <a:spLocks noChangeArrowheads="1"/>
          </p:cNvSpPr>
          <p:nvPr/>
        </p:nvSpPr>
        <p:spPr bwMode="auto">
          <a:xfrm rot="-5400000">
            <a:off x="9449595" y="5910799"/>
            <a:ext cx="17097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8 FEB 2013</a:t>
            </a:r>
          </a:p>
        </p:txBody>
      </p:sp>
      <p:sp>
        <p:nvSpPr>
          <p:cNvPr id="1031" name="Text Placeholder 11"/>
          <p:cNvSpPr>
            <a:spLocks noGrp="1"/>
          </p:cNvSpPr>
          <p:nvPr>
            <p:ph type="body" idx="1"/>
          </p:nvPr>
        </p:nvSpPr>
        <p:spPr bwMode="auto">
          <a:xfrm>
            <a:off x="365126" y="1977656"/>
            <a:ext cx="8326438" cy="405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 y="0"/>
            <a:ext cx="9143993" cy="124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7762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spcBef>
          <a:spcPts val="1800"/>
        </a:spcBef>
        <a:spcAft>
          <a:spcPct val="0"/>
        </a:spcAft>
        <a:buSzPct val="135000"/>
        <a:buBlip>
          <a:blip r:embed="rId1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s://docs.flutter.io/flutter/widgets/Scrollable-clas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flutter.dev/" TargetMode="External"/><Relationship Id="rId2" Type="http://schemas.openxmlformats.org/officeDocument/2006/relationships/hyperlink" Target="https://blog.codemagic.io/designing-complex-ui-using-android-constraintlayout/" TargetMode="External"/><Relationship Id="rId1" Type="http://schemas.openxmlformats.org/officeDocument/2006/relationships/slideLayout" Target="../slideLayouts/slideLayout2.xml"/><Relationship Id="rId4" Type="http://schemas.openxmlformats.org/officeDocument/2006/relationships/hyperlink" Target="https://blog.codemagic.io/building-responsive-applications-with-flutt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5397F8A0-5E06-43D2-BB8B-27DEAC55A897}"/>
              </a:ext>
            </a:extLst>
          </p:cNvPr>
          <p:cNvSpPr>
            <a:spLocks noGrp="1"/>
          </p:cNvSpPr>
          <p:nvPr>
            <p:ph type="ctrTitle"/>
          </p:nvPr>
        </p:nvSpPr>
        <p:spPr>
          <a:xfrm>
            <a:off x="1234684" y="1269242"/>
            <a:ext cx="7909316" cy="765053"/>
          </a:xfrm>
        </p:spPr>
        <p:txBody>
          <a:bodyPr/>
          <a:lstStyle/>
          <a:p>
            <a:r>
              <a:rPr lang="id-ID" b="0" dirty="0"/>
              <a:t>C</a:t>
            </a:r>
            <a:r>
              <a:rPr lang="en-US" b="0" dirty="0"/>
              <a:t>R</a:t>
            </a:r>
            <a:r>
              <a:rPr lang="id-ID" b="0" dirty="0"/>
              <a:t>I3</a:t>
            </a:r>
            <a:r>
              <a:rPr lang="en-US" b="0" dirty="0"/>
              <a:t>I3</a:t>
            </a:r>
            <a:r>
              <a:rPr lang="id-ID" dirty="0"/>
              <a:t> </a:t>
            </a:r>
            <a:br>
              <a:rPr lang="en-US" dirty="0"/>
            </a:br>
            <a:r>
              <a:rPr lang="en-US" dirty="0" err="1"/>
              <a:t>Pemrograman</a:t>
            </a:r>
            <a:r>
              <a:rPr lang="en-US" dirty="0"/>
              <a:t> </a:t>
            </a:r>
            <a:r>
              <a:rPr lang="en-US" dirty="0" err="1"/>
              <a:t>Perangkat</a:t>
            </a:r>
            <a:r>
              <a:rPr lang="en-US" dirty="0"/>
              <a:t> </a:t>
            </a:r>
            <a:r>
              <a:rPr lang="en-US" dirty="0" err="1"/>
              <a:t>Bergerak</a:t>
            </a:r>
            <a:endParaRPr lang="en-US" dirty="0">
              <a:latin typeface="Berlin Sans FB Demi" panose="020E0802020502020306" pitchFamily="34" charset="0"/>
              <a:cs typeface="Aharoni" panose="02010803020104030203" pitchFamily="2" charset="-79"/>
            </a:endParaRPr>
          </a:p>
        </p:txBody>
      </p:sp>
      <p:sp>
        <p:nvSpPr>
          <p:cNvPr id="9" name="Title 9">
            <a:extLst>
              <a:ext uri="{FF2B5EF4-FFF2-40B4-BE49-F238E27FC236}">
                <a16:creationId xmlns:a16="http://schemas.microsoft.com/office/drawing/2014/main" id="{7ED25990-CE4F-45C7-9D51-3A63E1971052}"/>
              </a:ext>
            </a:extLst>
          </p:cNvPr>
          <p:cNvSpPr txBox="1">
            <a:spLocks/>
          </p:cNvSpPr>
          <p:nvPr/>
        </p:nvSpPr>
        <p:spPr bwMode="auto">
          <a:xfrm>
            <a:off x="3786187" y="3450467"/>
            <a:ext cx="4757737" cy="16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lnSpc>
                <a:spcPct val="90000"/>
              </a:lnSpc>
              <a:spcBef>
                <a:spcPct val="0"/>
              </a:spcBef>
              <a:spcAft>
                <a:spcPct val="0"/>
              </a:spcAft>
              <a:defRPr sz="2800" b="1" kern="1200">
                <a:solidFill>
                  <a:schemeClr val="tx1"/>
                </a:solidFill>
                <a:latin typeface="+mn-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r"/>
            <a:r>
              <a:rPr lang="en-US" sz="3200" b="0" dirty="0">
                <a:ln w="0"/>
                <a:effectLst>
                  <a:reflection blurRad="6350" stA="53000" endA="300" endPos="35500" dir="5400000" sy="-90000" algn="bl" rotWithShape="0"/>
                </a:effectLst>
                <a:latin typeface="Aharoni" panose="02010803020104030203" pitchFamily="2" charset="-79"/>
                <a:cs typeface="Aharoni" panose="02010803020104030203" pitchFamily="2" charset="-79"/>
              </a:rPr>
              <a:t>Layout (2)</a:t>
            </a:r>
          </a:p>
        </p:txBody>
      </p:sp>
    </p:spTree>
    <p:extLst>
      <p:ext uri="{BB962C8B-B14F-4D97-AF65-F5344CB8AC3E}">
        <p14:creationId xmlns:p14="http://schemas.microsoft.com/office/powerpoint/2010/main" val="1816055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1"/>
          </p:nvPr>
        </p:nvSpPr>
        <p:spPr>
          <a:xfrm>
            <a:off x="4528345" y="2110154"/>
            <a:ext cx="4465461" cy="3957743"/>
          </a:xfrm>
        </p:spPr>
        <p:txBody>
          <a:bodyPr wrap="square" anchor="t">
            <a:noAutofit/>
          </a:bodyPr>
          <a:lstStyle/>
          <a:p>
            <a:pPr marL="0" indent="0">
              <a:buNone/>
            </a:pPr>
            <a:r>
              <a:rPr lang="en-ID" sz="900" dirty="0"/>
              <a:t>home: </a:t>
            </a:r>
            <a:r>
              <a:rPr lang="en-ID" sz="900" dirty="0" err="1"/>
              <a:t>DefaultTabController</a:t>
            </a:r>
            <a:r>
              <a:rPr lang="en-ID" sz="900" dirty="0"/>
              <a:t>(</a:t>
            </a:r>
          </a:p>
          <a:p>
            <a:pPr marL="0" indent="0">
              <a:buNone/>
            </a:pPr>
            <a:r>
              <a:rPr lang="en-ID" sz="900" dirty="0"/>
              <a:t>        length: 3,</a:t>
            </a:r>
          </a:p>
          <a:p>
            <a:pPr marL="0" indent="0">
              <a:buNone/>
            </a:pPr>
            <a:r>
              <a:rPr lang="en-ID" sz="900" dirty="0"/>
              <a:t>        child: Scaffold(</a:t>
            </a:r>
          </a:p>
          <a:p>
            <a:pPr marL="0" indent="0">
              <a:buNone/>
            </a:pPr>
            <a:r>
              <a:rPr lang="en-ID" sz="900" dirty="0"/>
              <a:t>          </a:t>
            </a:r>
            <a:r>
              <a:rPr lang="en-ID" sz="900" dirty="0" err="1"/>
              <a:t>appBar</a:t>
            </a:r>
            <a:r>
              <a:rPr lang="en-ID" sz="900" dirty="0"/>
              <a:t>: </a:t>
            </a:r>
            <a:r>
              <a:rPr lang="en-ID" sz="900" dirty="0" err="1"/>
              <a:t>AppBar</a:t>
            </a:r>
            <a:r>
              <a:rPr lang="en-ID" sz="900" dirty="0"/>
              <a:t>(</a:t>
            </a:r>
          </a:p>
          <a:p>
            <a:pPr marL="0" indent="0">
              <a:buNone/>
            </a:pPr>
            <a:r>
              <a:rPr lang="en-ID" sz="900" dirty="0"/>
              <a:t>            bottom: </a:t>
            </a:r>
            <a:r>
              <a:rPr lang="en-ID" sz="900" dirty="0" err="1"/>
              <a:t>const</a:t>
            </a:r>
            <a:r>
              <a:rPr lang="en-ID" sz="900" dirty="0"/>
              <a:t> </a:t>
            </a:r>
            <a:r>
              <a:rPr lang="en-ID" sz="900" dirty="0" err="1"/>
              <a:t>TabBar</a:t>
            </a:r>
            <a:r>
              <a:rPr lang="en-ID" sz="900" dirty="0"/>
              <a:t>(</a:t>
            </a:r>
          </a:p>
          <a:p>
            <a:pPr marL="0" indent="0">
              <a:buNone/>
            </a:pPr>
            <a:r>
              <a:rPr lang="en-ID" sz="900" dirty="0"/>
              <a:t>              tabs: [</a:t>
            </a:r>
          </a:p>
          <a:p>
            <a:pPr marL="0" indent="0">
              <a:buNone/>
            </a:pPr>
            <a:r>
              <a:rPr lang="en-ID" sz="900" dirty="0"/>
              <a:t>                Tab(icon: Icon(</a:t>
            </a:r>
            <a:r>
              <a:rPr lang="en-ID" sz="900" dirty="0" err="1"/>
              <a:t>Icons.home_filled</a:t>
            </a:r>
            <a:r>
              <a:rPr lang="en-ID" sz="900" dirty="0"/>
              <a:t>),text: "Home",),</a:t>
            </a:r>
          </a:p>
          <a:p>
            <a:pPr marL="0" indent="0">
              <a:buNone/>
            </a:pPr>
            <a:r>
              <a:rPr lang="en-ID" sz="900" dirty="0"/>
              <a:t>                Tab(icon: Icon(</a:t>
            </a:r>
            <a:r>
              <a:rPr lang="en-ID" sz="900" dirty="0" err="1"/>
              <a:t>Icons.account_box_outlined</a:t>
            </a:r>
            <a:r>
              <a:rPr lang="en-ID" sz="900" dirty="0"/>
              <a:t>),text: "Account",),</a:t>
            </a:r>
          </a:p>
          <a:p>
            <a:pPr marL="0" indent="0">
              <a:buNone/>
            </a:pPr>
            <a:r>
              <a:rPr lang="en-ID" sz="900" dirty="0"/>
              <a:t>                Tab(icon: Icon(</a:t>
            </a:r>
            <a:r>
              <a:rPr lang="en-ID" sz="900" dirty="0" err="1"/>
              <a:t>Icons.alarm</a:t>
            </a:r>
            <a:r>
              <a:rPr lang="en-ID" sz="900" dirty="0"/>
              <a:t>),text: "Alarm",),</a:t>
            </a:r>
          </a:p>
          <a:p>
            <a:pPr marL="0" indent="0">
              <a:buNone/>
            </a:pPr>
            <a:r>
              <a:rPr lang="en-ID" sz="900" dirty="0"/>
              <a:t>              ],</a:t>
            </a:r>
          </a:p>
          <a:p>
            <a:pPr marL="0" indent="0">
              <a:buNone/>
            </a:pPr>
            <a:r>
              <a:rPr lang="en-ID" sz="90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ID" dirty="0" err="1">
                <a:highlight>
                  <a:srgbClr val="FFFF00"/>
                </a:highlight>
              </a:rPr>
              <a:t>Tabview</a:t>
            </a:r>
            <a:r>
              <a:rPr lang="en-ID" dirty="0">
                <a:highlight>
                  <a:srgbClr val="FFFF00"/>
                </a:highlight>
              </a:rPr>
              <a:t> (Tab Bar)</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5" name="Picture 4" descr="Graphical user interface, application&#10;&#10;Description automatically generated">
            <a:extLst>
              <a:ext uri="{FF2B5EF4-FFF2-40B4-BE49-F238E27FC236}">
                <a16:creationId xmlns:a16="http://schemas.microsoft.com/office/drawing/2014/main" id="{E120981B-9425-084B-B123-E3221DA08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 y="2190294"/>
            <a:ext cx="3551674" cy="3560781"/>
          </a:xfrm>
          <a:prstGeom prst="rect">
            <a:avLst/>
          </a:prstGeom>
        </p:spPr>
      </p:pic>
    </p:spTree>
    <p:extLst>
      <p:ext uri="{BB962C8B-B14F-4D97-AF65-F5344CB8AC3E}">
        <p14:creationId xmlns:p14="http://schemas.microsoft.com/office/powerpoint/2010/main" val="402864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3"/>
          </p:nvPr>
        </p:nvSpPr>
        <p:spPr>
          <a:xfrm>
            <a:off x="365125" y="2449289"/>
            <a:ext cx="4035425" cy="4002313"/>
          </a:xfrm>
        </p:spPr>
        <p:txBody>
          <a:bodyPr wrap="square" anchor="t">
            <a:normAutofit/>
          </a:bodyPr>
          <a:lstStyle/>
          <a:p>
            <a:pPr marL="0" indent="0">
              <a:lnSpc>
                <a:spcPct val="90000"/>
              </a:lnSpc>
              <a:buNone/>
            </a:pPr>
            <a:r>
              <a:rPr lang="en-ID" sz="1700" dirty="0"/>
              <a:t>body: </a:t>
            </a:r>
            <a:r>
              <a:rPr lang="en-ID" sz="1700" dirty="0" err="1"/>
              <a:t>const</a:t>
            </a:r>
            <a:r>
              <a:rPr lang="en-ID" sz="1700" dirty="0"/>
              <a:t> </a:t>
            </a:r>
            <a:r>
              <a:rPr lang="en-ID" sz="1700" dirty="0" err="1"/>
              <a:t>TabBarView</a:t>
            </a:r>
            <a:r>
              <a:rPr lang="en-ID" sz="1700" dirty="0"/>
              <a:t>(</a:t>
            </a:r>
          </a:p>
          <a:p>
            <a:pPr marL="0" indent="0">
              <a:lnSpc>
                <a:spcPct val="90000"/>
              </a:lnSpc>
              <a:buNone/>
            </a:pPr>
            <a:r>
              <a:rPr lang="en-ID" sz="1700" dirty="0"/>
              <a:t>children: [</a:t>
            </a:r>
          </a:p>
          <a:p>
            <a:pPr marL="0" indent="0">
              <a:lnSpc>
                <a:spcPct val="90000"/>
              </a:lnSpc>
              <a:buNone/>
            </a:pPr>
            <a:r>
              <a:rPr lang="en-ID" sz="1700" dirty="0"/>
              <a:t>	Icon(</a:t>
            </a:r>
            <a:r>
              <a:rPr lang="en-ID" sz="1700" dirty="0" err="1"/>
              <a:t>Icons.directions_car</a:t>
            </a:r>
            <a:r>
              <a:rPr lang="en-ID" sz="1700" dirty="0"/>
              <a:t>),</a:t>
            </a:r>
          </a:p>
          <a:p>
            <a:pPr marL="0" indent="0">
              <a:lnSpc>
                <a:spcPct val="90000"/>
              </a:lnSpc>
              <a:buNone/>
            </a:pPr>
            <a:r>
              <a:rPr lang="en-ID" sz="1700" dirty="0"/>
              <a:t>	Icon(</a:t>
            </a:r>
            <a:r>
              <a:rPr lang="en-ID" sz="1700" dirty="0" err="1"/>
              <a:t>Icons.directions_transit</a:t>
            </a:r>
            <a:r>
              <a:rPr lang="en-ID" sz="1700" dirty="0"/>
              <a:t>),</a:t>
            </a:r>
          </a:p>
          <a:p>
            <a:pPr marL="0" indent="0">
              <a:lnSpc>
                <a:spcPct val="90000"/>
              </a:lnSpc>
              <a:buNone/>
            </a:pPr>
            <a:r>
              <a:rPr lang="en-ID" sz="1700" dirty="0"/>
              <a:t>	Icon(</a:t>
            </a:r>
            <a:r>
              <a:rPr lang="en-ID" sz="1700" dirty="0" err="1"/>
              <a:t>Icons.directions_bike</a:t>
            </a:r>
            <a:r>
              <a:rPr lang="en-ID" sz="1700" dirty="0"/>
              <a:t>),</a:t>
            </a:r>
          </a:p>
          <a:p>
            <a:pPr marL="0" indent="0">
              <a:lnSpc>
                <a:spcPct val="90000"/>
              </a:lnSpc>
              <a:buNone/>
            </a:pPr>
            <a:r>
              <a:rPr lang="en-ID" sz="1700" dirty="0"/>
              <a:t>	Icon(</a:t>
            </a:r>
            <a:r>
              <a:rPr lang="en-ID" sz="1700" dirty="0" err="1"/>
              <a:t>Icons.directions_bike</a:t>
            </a:r>
            <a:r>
              <a:rPr lang="en-ID" sz="1700" dirty="0"/>
              <a:t>),</a:t>
            </a:r>
          </a:p>
          <a:p>
            <a:pPr marL="0" indent="0">
              <a:lnSpc>
                <a:spcPct val="90000"/>
              </a:lnSpc>
              <a:buNone/>
            </a:pPr>
            <a:r>
              <a:rPr lang="en-ID" sz="1700" dirty="0"/>
              <a:t>],</a:t>
            </a:r>
          </a:p>
        </p:txBody>
      </p:sp>
      <p:pic>
        <p:nvPicPr>
          <p:cNvPr id="4" name="Picture 3" descr="Graphical user interface&#10;&#10;Description automatically generated with medium confidence">
            <a:extLst>
              <a:ext uri="{FF2B5EF4-FFF2-40B4-BE49-F238E27FC236}">
                <a16:creationId xmlns:a16="http://schemas.microsoft.com/office/drawing/2014/main" id="{7E5BC7E5-232A-D447-8EF2-8345F094D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0984" y="2009552"/>
            <a:ext cx="2051185" cy="4002313"/>
          </a:xfrm>
          <a:prstGeom prst="rect">
            <a:avLst/>
          </a:prstGeom>
          <a:noFill/>
        </p:spPr>
      </p:pic>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5" y="1336419"/>
            <a:ext cx="8409163" cy="641239"/>
          </a:xfrm>
        </p:spPr>
        <p:txBody>
          <a:bodyPr wrap="square" anchor="ctr">
            <a:normAutofit/>
          </a:bodyPr>
          <a:lstStyle/>
          <a:p>
            <a:r>
              <a:rPr lang="en-ID" dirty="0" err="1">
                <a:highlight>
                  <a:srgbClr val="FFFF00"/>
                </a:highlight>
              </a:rPr>
              <a:t>Tabview</a:t>
            </a:r>
            <a:r>
              <a:rPr lang="en-ID" dirty="0">
                <a:highlight>
                  <a:srgbClr val="FFFF00"/>
                </a:highlight>
              </a:rPr>
              <a:t> (</a:t>
            </a:r>
            <a:r>
              <a:rPr lang="en-ID" dirty="0" err="1">
                <a:highlight>
                  <a:srgbClr val="FFFF00"/>
                </a:highlight>
              </a:rPr>
              <a:t>TabBarView</a:t>
            </a:r>
            <a:r>
              <a:rPr lang="en-ID" dirty="0">
                <a:highlight>
                  <a:srgbClr val="FFFF00"/>
                </a:highlight>
              </a:rPr>
              <a:t>)</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spTree>
    <p:extLst>
      <p:ext uri="{BB962C8B-B14F-4D97-AF65-F5344CB8AC3E}">
        <p14:creationId xmlns:p14="http://schemas.microsoft.com/office/powerpoint/2010/main" val="1524495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32A832F7-A467-44E8-A293-C5F17F224CDB}"/>
              </a:ext>
            </a:extLst>
          </p:cNvPr>
          <p:cNvSpPr>
            <a:spLocks noGrp="1"/>
          </p:cNvSpPr>
          <p:nvPr>
            <p:ph sz="quarter" idx="14"/>
          </p:nvPr>
        </p:nvSpPr>
        <p:spPr>
          <a:xfrm>
            <a:off x="365126" y="2490998"/>
            <a:ext cx="8326438" cy="3030583"/>
          </a:xfrm>
        </p:spPr>
        <p:txBody>
          <a:bodyPr/>
          <a:lstStyle/>
          <a:p>
            <a:r>
              <a:rPr lang="en-US" sz="2800" dirty="0"/>
              <a:t>There is any </a:t>
            </a:r>
            <a:r>
              <a:rPr lang="en-US" sz="2800" dirty="0" err="1"/>
              <a:t>altenative</a:t>
            </a:r>
            <a:r>
              <a:rPr lang="en-US" sz="2800" dirty="0"/>
              <a:t> for many tabs more than 3</a:t>
            </a:r>
          </a:p>
          <a:p>
            <a:r>
              <a:rPr lang="en-US" sz="2800" dirty="0"/>
              <a:t>We can use scrollable for best UX for user</a:t>
            </a:r>
          </a:p>
          <a:p>
            <a:endParaRPr lang="en-ID" sz="2800" dirty="0"/>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SG" dirty="0" err="1">
                <a:solidFill>
                  <a:srgbClr val="FF0000"/>
                </a:solidFill>
                <a:highlight>
                  <a:srgbClr val="FFFF00"/>
                </a:highlight>
              </a:rPr>
              <a:t>Tabview</a:t>
            </a:r>
            <a:r>
              <a:rPr lang="en-SG" dirty="0">
                <a:solidFill>
                  <a:srgbClr val="FF0000"/>
                </a:solidFill>
                <a:highlight>
                  <a:srgbClr val="FFFF00"/>
                </a:highlight>
              </a:rPr>
              <a:t> (Scrollable)</a:t>
            </a:r>
            <a:endParaRPr lang="en-US" dirty="0"/>
          </a:p>
        </p:txBody>
      </p:sp>
      <p:sp>
        <p:nvSpPr>
          <p:cNvPr id="38" name="Text Placeholder 3">
            <a:extLst>
              <a:ext uri="{FF2B5EF4-FFF2-40B4-BE49-F238E27FC236}">
                <a16:creationId xmlns:a16="http://schemas.microsoft.com/office/drawing/2014/main" id="{8964E75A-10BB-4176-A0EE-09A10028FC62}"/>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2866854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1"/>
          </p:nvPr>
        </p:nvSpPr>
        <p:spPr>
          <a:xfrm>
            <a:off x="5194998" y="2110154"/>
            <a:ext cx="3798808" cy="3957743"/>
          </a:xfrm>
        </p:spPr>
        <p:txBody>
          <a:bodyPr wrap="square" anchor="t">
            <a:noAutofit/>
          </a:bodyPr>
          <a:lstStyle/>
          <a:p>
            <a:pPr marL="0" indent="0">
              <a:buNone/>
            </a:pPr>
            <a:r>
              <a:rPr lang="en-ID" sz="900" dirty="0"/>
              <a:t>home: </a:t>
            </a:r>
            <a:r>
              <a:rPr lang="en-ID" sz="900" dirty="0" err="1"/>
              <a:t>DefaultTabController</a:t>
            </a:r>
            <a:r>
              <a:rPr lang="en-ID" sz="900" dirty="0"/>
              <a:t>(</a:t>
            </a:r>
          </a:p>
          <a:p>
            <a:pPr marL="0" indent="0">
              <a:buNone/>
            </a:pPr>
            <a:r>
              <a:rPr lang="en-ID" sz="900" dirty="0"/>
              <a:t>        length: 3,</a:t>
            </a:r>
          </a:p>
          <a:p>
            <a:pPr marL="0" indent="0">
              <a:buNone/>
            </a:pPr>
            <a:r>
              <a:rPr lang="en-ID" sz="900" dirty="0"/>
              <a:t>        child: Scaffold(</a:t>
            </a:r>
          </a:p>
          <a:p>
            <a:pPr marL="0" indent="0">
              <a:buNone/>
            </a:pPr>
            <a:r>
              <a:rPr lang="en-ID" sz="900" dirty="0"/>
              <a:t>          </a:t>
            </a:r>
            <a:r>
              <a:rPr lang="en-ID" sz="900" dirty="0" err="1"/>
              <a:t>appBar</a:t>
            </a:r>
            <a:r>
              <a:rPr lang="en-ID" sz="900" dirty="0"/>
              <a:t>: </a:t>
            </a:r>
            <a:r>
              <a:rPr lang="en-ID" sz="900" dirty="0" err="1"/>
              <a:t>AppBar</a:t>
            </a:r>
            <a:r>
              <a:rPr lang="en-ID" sz="900" dirty="0"/>
              <a:t>(</a:t>
            </a:r>
          </a:p>
          <a:p>
            <a:pPr marL="0" indent="0">
              <a:buNone/>
            </a:pPr>
            <a:r>
              <a:rPr lang="en-ID" sz="900" dirty="0"/>
              <a:t>            bottom: </a:t>
            </a:r>
            <a:r>
              <a:rPr lang="en-ID" sz="900" dirty="0" err="1"/>
              <a:t>const</a:t>
            </a:r>
            <a:r>
              <a:rPr lang="en-ID" sz="900" dirty="0"/>
              <a:t> </a:t>
            </a:r>
            <a:r>
              <a:rPr lang="en-ID" sz="900" dirty="0" err="1"/>
              <a:t>TabBar</a:t>
            </a:r>
            <a:r>
              <a:rPr lang="en-ID" sz="900" dirty="0"/>
              <a:t>(</a:t>
            </a:r>
          </a:p>
          <a:p>
            <a:pPr marL="0" indent="0">
              <a:buNone/>
            </a:pPr>
            <a:r>
              <a:rPr lang="en-ID" sz="900" dirty="0"/>
              <a:t>              tabs: [</a:t>
            </a:r>
          </a:p>
          <a:p>
            <a:pPr marL="0" indent="0">
              <a:buNone/>
            </a:pPr>
            <a:r>
              <a:rPr lang="en-ID" sz="900" dirty="0"/>
              <a:t>                Tab(icon: Icon(</a:t>
            </a:r>
            <a:r>
              <a:rPr lang="en-ID" sz="900" dirty="0" err="1"/>
              <a:t>Icons.home_filled</a:t>
            </a:r>
            <a:r>
              <a:rPr lang="en-ID" sz="900" dirty="0"/>
              <a:t>),text: "Home",),</a:t>
            </a:r>
          </a:p>
          <a:p>
            <a:pPr marL="0" indent="0">
              <a:buNone/>
            </a:pPr>
            <a:r>
              <a:rPr lang="en-ID" sz="900" dirty="0"/>
              <a:t>                Tab(icon: Icon(</a:t>
            </a:r>
            <a:r>
              <a:rPr lang="en-ID" sz="900" dirty="0" err="1"/>
              <a:t>Icons.account_box_outlined</a:t>
            </a:r>
            <a:r>
              <a:rPr lang="en-ID" sz="900" dirty="0"/>
              <a:t>),text: "Account",),</a:t>
            </a:r>
          </a:p>
          <a:p>
            <a:pPr marL="0" indent="0">
              <a:buNone/>
            </a:pPr>
            <a:r>
              <a:rPr lang="en-ID" sz="900" dirty="0"/>
              <a:t>                Tab(icon: Icon(</a:t>
            </a:r>
            <a:r>
              <a:rPr lang="en-ID" sz="900" dirty="0" err="1"/>
              <a:t>Icons.alarm</a:t>
            </a:r>
            <a:r>
              <a:rPr lang="en-ID" sz="900" dirty="0"/>
              <a:t>),text: "Alarm",),</a:t>
            </a:r>
          </a:p>
          <a:p>
            <a:pPr marL="0" indent="0">
              <a:buNone/>
            </a:pPr>
            <a:r>
              <a:rPr lang="en-ID" sz="900" dirty="0"/>
              <a:t>              ],</a:t>
            </a:r>
          </a:p>
          <a:p>
            <a:pPr marL="0" indent="0">
              <a:buNone/>
            </a:pPr>
            <a:r>
              <a:rPr lang="en-ID" sz="90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ID" dirty="0" err="1">
                <a:highlight>
                  <a:srgbClr val="FFFF00"/>
                </a:highlight>
              </a:rPr>
              <a:t>Tabview</a:t>
            </a:r>
            <a:r>
              <a:rPr lang="en-ID" dirty="0">
                <a:highlight>
                  <a:srgbClr val="FFFF00"/>
                </a:highlight>
              </a:rPr>
              <a:t> (Scrollable)</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2" name="Screen Recording 2022-03-14 at 09.33.22" descr="Screen Recording 2022-03-14 at 09.33.22">
            <a:hlinkClick r:id="" action="ppaction://media"/>
            <a:extLst>
              <a:ext uri="{FF2B5EF4-FFF2-40B4-BE49-F238E27FC236}">
                <a16:creationId xmlns:a16="http://schemas.microsoft.com/office/drawing/2014/main" id="{B7B9F740-DF19-D940-8024-D6C279DA1E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194" y="2250831"/>
            <a:ext cx="4833257" cy="3509125"/>
          </a:xfrm>
          <a:prstGeom prst="rect">
            <a:avLst/>
          </a:prstGeom>
        </p:spPr>
      </p:pic>
    </p:spTree>
    <p:extLst>
      <p:ext uri="{BB962C8B-B14F-4D97-AF65-F5344CB8AC3E}">
        <p14:creationId xmlns:p14="http://schemas.microsoft.com/office/powerpoint/2010/main" val="9023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Outline</a:t>
            </a:r>
            <a:endParaRPr lang="en-US" dirty="0"/>
          </a:p>
        </p:txBody>
      </p:sp>
      <p:sp>
        <p:nvSpPr>
          <p:cNvPr id="3" name="Content Placeholder 2"/>
          <p:cNvSpPr>
            <a:spLocks noGrp="1"/>
          </p:cNvSpPr>
          <p:nvPr>
            <p:ph idx="1"/>
          </p:nvPr>
        </p:nvSpPr>
        <p:spPr/>
        <p:txBody>
          <a:bodyPr/>
          <a:lstStyle/>
          <a:p>
            <a:pPr marL="0" indent="0">
              <a:buNone/>
            </a:pPr>
            <a:endParaRPr lang="en-SG" dirty="0"/>
          </a:p>
          <a:p>
            <a:r>
              <a:rPr lang="en-SG" dirty="0"/>
              <a:t>Nested Row/Column</a:t>
            </a:r>
            <a:endParaRPr lang="en-SG" dirty="0">
              <a:solidFill>
                <a:srgbClr val="FF0000"/>
              </a:solidFill>
              <a:highlight>
                <a:srgbClr val="FFFF00"/>
              </a:highlight>
            </a:endParaRPr>
          </a:p>
          <a:p>
            <a:r>
              <a:rPr lang="en-SG" dirty="0" err="1"/>
              <a:t>TabView</a:t>
            </a:r>
            <a:endParaRPr lang="en-SG" dirty="0"/>
          </a:p>
          <a:p>
            <a:r>
              <a:rPr lang="en-SG" dirty="0">
                <a:solidFill>
                  <a:srgbClr val="FF0000"/>
                </a:solidFill>
                <a:highlight>
                  <a:srgbClr val="FFFF00"/>
                </a:highlight>
              </a:rPr>
              <a:t>Pageview</a:t>
            </a:r>
          </a:p>
          <a:p>
            <a:r>
              <a:rPr lang="en-SG" dirty="0"/>
              <a:t>Safe area</a:t>
            </a:r>
          </a:p>
        </p:txBody>
      </p:sp>
    </p:spTree>
    <p:extLst>
      <p:ext uri="{BB962C8B-B14F-4D97-AF65-F5344CB8AC3E}">
        <p14:creationId xmlns:p14="http://schemas.microsoft.com/office/powerpoint/2010/main" val="395639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32A832F7-A467-44E8-A293-C5F17F224CDB}"/>
              </a:ext>
            </a:extLst>
          </p:cNvPr>
          <p:cNvSpPr>
            <a:spLocks noGrp="1"/>
          </p:cNvSpPr>
          <p:nvPr>
            <p:ph sz="quarter" idx="14"/>
          </p:nvPr>
        </p:nvSpPr>
        <p:spPr>
          <a:xfrm>
            <a:off x="365126" y="1977658"/>
            <a:ext cx="8326438" cy="3543923"/>
          </a:xfrm>
        </p:spPr>
        <p:txBody>
          <a:bodyPr/>
          <a:lstStyle/>
          <a:p>
            <a:endParaRPr lang="en-ID" sz="1600" dirty="0"/>
          </a:p>
          <a:p>
            <a:r>
              <a:rPr lang="en-ID" sz="1600" dirty="0"/>
              <a:t>A </a:t>
            </a:r>
            <a:r>
              <a:rPr lang="en-ID" sz="1600" dirty="0" err="1"/>
              <a:t>PageView</a:t>
            </a:r>
            <a:r>
              <a:rPr lang="en-ID" sz="1600" dirty="0"/>
              <a:t> is a widget which generates </a:t>
            </a:r>
            <a:r>
              <a:rPr lang="en-ID" sz="1600" u="sng" dirty="0">
                <a:hlinkClick r:id="rId2"/>
              </a:rPr>
              <a:t>scrollable</a:t>
            </a:r>
            <a:r>
              <a:rPr lang="en-ID" sz="1600" dirty="0"/>
              <a:t> pages on the screen. This can either be a fixed list of pages or a builder function which builds repeating pages. </a:t>
            </a:r>
            <a:r>
              <a:rPr lang="en-ID" sz="1600" dirty="0" err="1"/>
              <a:t>PageView</a:t>
            </a:r>
            <a:r>
              <a:rPr lang="en-ID" sz="1600" dirty="0"/>
              <a:t> acts similar to a </a:t>
            </a:r>
            <a:r>
              <a:rPr lang="en-ID" sz="1600" dirty="0" err="1"/>
              <a:t>ListView</a:t>
            </a:r>
            <a:r>
              <a:rPr lang="en-ID" sz="1600" dirty="0"/>
              <a:t> in the sense of constructing elements.</a:t>
            </a:r>
          </a:p>
          <a:p>
            <a:r>
              <a:rPr lang="en-ID" sz="1600" dirty="0"/>
              <a:t>All types of Page Views can have </a:t>
            </a:r>
            <a:r>
              <a:rPr lang="en-ID" sz="1600" b="1" dirty="0"/>
              <a:t>horizontal </a:t>
            </a:r>
            <a:r>
              <a:rPr lang="en-ID" sz="1600" dirty="0"/>
              <a:t>or </a:t>
            </a:r>
            <a:r>
              <a:rPr lang="en-ID" sz="1600" b="1" dirty="0"/>
              <a:t>vertically</a:t>
            </a:r>
            <a:r>
              <a:rPr lang="en-ID" sz="1600" dirty="0"/>
              <a:t> scrolling pages.</a:t>
            </a:r>
          </a:p>
          <a:p>
            <a:r>
              <a:rPr lang="en-ID" sz="1600" dirty="0"/>
              <a:t>The types of </a:t>
            </a:r>
            <a:r>
              <a:rPr lang="en-ID" sz="1600" dirty="0" err="1"/>
              <a:t>PageView</a:t>
            </a:r>
            <a:r>
              <a:rPr lang="en-ID" sz="1600" dirty="0"/>
              <a:t> are:</a:t>
            </a:r>
          </a:p>
          <a:p>
            <a:pPr lvl="1"/>
            <a:r>
              <a:rPr lang="en-ID" sz="1600" b="1" dirty="0" err="1"/>
              <a:t>PageView</a:t>
            </a:r>
            <a:endParaRPr lang="en-ID" sz="1600" dirty="0"/>
          </a:p>
          <a:p>
            <a:pPr lvl="1"/>
            <a:r>
              <a:rPr lang="en-ID" sz="1600" b="1" dirty="0" err="1"/>
              <a:t>PageView.builder</a:t>
            </a:r>
            <a:endParaRPr lang="en-ID" sz="1600" dirty="0"/>
          </a:p>
          <a:p>
            <a:pPr lvl="1"/>
            <a:r>
              <a:rPr lang="en-ID" sz="1600" b="1" dirty="0" err="1"/>
              <a:t>PageView.custom</a:t>
            </a:r>
            <a:endParaRPr lang="en-ID" sz="1600" dirty="0"/>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SG" dirty="0">
                <a:solidFill>
                  <a:srgbClr val="FF0000"/>
                </a:solidFill>
                <a:highlight>
                  <a:srgbClr val="FFFF00"/>
                </a:highlight>
              </a:rPr>
              <a:t>Pageview</a:t>
            </a:r>
            <a:endParaRPr lang="en-US" dirty="0"/>
          </a:p>
        </p:txBody>
      </p:sp>
      <p:sp>
        <p:nvSpPr>
          <p:cNvPr id="38" name="Text Placeholder 3">
            <a:extLst>
              <a:ext uri="{FF2B5EF4-FFF2-40B4-BE49-F238E27FC236}">
                <a16:creationId xmlns:a16="http://schemas.microsoft.com/office/drawing/2014/main" id="{8964E75A-10BB-4176-A0EE-09A10028FC62}"/>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2616209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3"/>
          </p:nvPr>
        </p:nvSpPr>
        <p:spPr>
          <a:xfrm>
            <a:off x="374827" y="2351314"/>
            <a:ext cx="5382878" cy="3660551"/>
          </a:xfrm>
        </p:spPr>
        <p:txBody>
          <a:bodyPr wrap="square" anchor="t">
            <a:noAutofit/>
          </a:bodyPr>
          <a:lstStyle/>
          <a:p>
            <a:pPr marL="0" indent="0">
              <a:lnSpc>
                <a:spcPct val="90000"/>
              </a:lnSpc>
              <a:buNone/>
            </a:pPr>
            <a:r>
              <a:rPr lang="en-ID" sz="1050" dirty="0"/>
              <a:t>This type takes a fixed list of children (pages) and makes them </a:t>
            </a:r>
            <a:r>
              <a:rPr lang="en-ID" sz="1050" i="1" dirty="0"/>
              <a:t>scrollable</a:t>
            </a:r>
            <a:r>
              <a:rPr lang="en-ID" sz="1050" dirty="0"/>
              <a:t>.</a:t>
            </a:r>
          </a:p>
          <a:p>
            <a:pPr marL="0" indent="0">
              <a:lnSpc>
                <a:spcPct val="90000"/>
              </a:lnSpc>
              <a:buNone/>
            </a:pPr>
            <a:r>
              <a:rPr lang="en-ID" sz="900" b="1" dirty="0"/>
              <a:t>Code :</a:t>
            </a:r>
          </a:p>
          <a:p>
            <a:pPr marL="0" indent="0">
              <a:lnSpc>
                <a:spcPct val="90000"/>
              </a:lnSpc>
              <a:buNone/>
            </a:pPr>
            <a:r>
              <a:rPr lang="en-ID" sz="900" dirty="0" err="1"/>
              <a:t>PageView</a:t>
            </a:r>
            <a:r>
              <a:rPr lang="en-ID" sz="900" dirty="0"/>
              <a:t>(</a:t>
            </a:r>
          </a:p>
          <a:p>
            <a:pPr marL="0" indent="0">
              <a:lnSpc>
                <a:spcPct val="90000"/>
              </a:lnSpc>
              <a:buNone/>
            </a:pPr>
            <a:r>
              <a:rPr lang="en-ID" sz="900" dirty="0"/>
              <a:t>  children: &lt;Widget&gt;[</a:t>
            </a:r>
          </a:p>
          <a:p>
            <a:pPr marL="0" indent="0">
              <a:lnSpc>
                <a:spcPct val="90000"/>
              </a:lnSpc>
              <a:buNone/>
            </a:pPr>
            <a:r>
              <a:rPr lang="en-ID" sz="900" dirty="0"/>
              <a:t>    Container(</a:t>
            </a:r>
          </a:p>
          <a:p>
            <a:pPr marL="0" indent="0">
              <a:lnSpc>
                <a:spcPct val="90000"/>
              </a:lnSpc>
              <a:buNone/>
            </a:pPr>
            <a:r>
              <a:rPr lang="en-ID" sz="900" dirty="0"/>
              <a:t>      </a:t>
            </a:r>
            <a:r>
              <a:rPr lang="en-ID" sz="900" dirty="0" err="1"/>
              <a:t>color</a:t>
            </a:r>
            <a:r>
              <a:rPr lang="en-ID" sz="900" dirty="0"/>
              <a:t>: </a:t>
            </a:r>
            <a:r>
              <a:rPr lang="en-ID" sz="900" dirty="0" err="1"/>
              <a:t>Colors.pink</a:t>
            </a:r>
            <a:r>
              <a:rPr lang="en-ID" sz="900" dirty="0"/>
              <a:t>,</a:t>
            </a:r>
          </a:p>
          <a:p>
            <a:pPr marL="0" indent="0">
              <a:lnSpc>
                <a:spcPct val="90000"/>
              </a:lnSpc>
              <a:buNone/>
            </a:pPr>
            <a:r>
              <a:rPr lang="en-ID" sz="900" dirty="0"/>
              <a:t>    ),</a:t>
            </a:r>
          </a:p>
          <a:p>
            <a:pPr marL="0" indent="0">
              <a:lnSpc>
                <a:spcPct val="90000"/>
              </a:lnSpc>
              <a:buNone/>
            </a:pPr>
            <a:r>
              <a:rPr lang="en-ID" sz="900" dirty="0"/>
              <a:t>    Container(</a:t>
            </a:r>
            <a:r>
              <a:rPr lang="en-ID" sz="900" dirty="0" err="1"/>
              <a:t>color</a:t>
            </a:r>
            <a:r>
              <a:rPr lang="en-ID" sz="900" dirty="0"/>
              <a:t>: </a:t>
            </a:r>
            <a:r>
              <a:rPr lang="en-ID" sz="900" dirty="0" err="1"/>
              <a:t>Colors.cyan</a:t>
            </a:r>
            <a:r>
              <a:rPr lang="en-ID" sz="900" dirty="0"/>
              <a:t>,),</a:t>
            </a:r>
          </a:p>
          <a:p>
            <a:pPr marL="0" indent="0">
              <a:lnSpc>
                <a:spcPct val="90000"/>
              </a:lnSpc>
              <a:buNone/>
            </a:pPr>
            <a:r>
              <a:rPr lang="en-ID" sz="900" dirty="0"/>
              <a:t>    Container(</a:t>
            </a:r>
            <a:r>
              <a:rPr lang="en-ID" sz="900" dirty="0" err="1"/>
              <a:t>color</a:t>
            </a:r>
            <a:r>
              <a:rPr lang="en-ID" sz="900" dirty="0"/>
              <a:t>: </a:t>
            </a:r>
            <a:r>
              <a:rPr lang="en-ID" sz="900" dirty="0" err="1"/>
              <a:t>Colors.deepPurple</a:t>
            </a:r>
            <a:r>
              <a:rPr lang="en-ID" sz="900" dirty="0"/>
              <a:t>,</a:t>
            </a:r>
          </a:p>
          <a:p>
            <a:pPr marL="0" indent="0">
              <a:lnSpc>
                <a:spcPct val="90000"/>
              </a:lnSpc>
              <a:buNone/>
            </a:pPr>
            <a:r>
              <a:rPr lang="en-ID" sz="90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5" y="1336419"/>
            <a:ext cx="8409163" cy="641239"/>
          </a:xfrm>
        </p:spPr>
        <p:txBody>
          <a:bodyPr wrap="square" anchor="ctr">
            <a:normAutofit/>
          </a:bodyPr>
          <a:lstStyle/>
          <a:p>
            <a:r>
              <a:rPr lang="en-ID" dirty="0" err="1">
                <a:highlight>
                  <a:srgbClr val="FFFF00"/>
                </a:highlight>
              </a:rPr>
              <a:t>PageView</a:t>
            </a:r>
            <a:r>
              <a:rPr lang="en-ID" dirty="0">
                <a:highlight>
                  <a:srgbClr val="FFFF00"/>
                </a:highlight>
              </a:rPr>
              <a:t> (default Constructor)</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2" name="Screen Recording 2022-03-14 at 09.45.39" descr="Screen Recording 2022-03-14 at 09.45.39">
            <a:hlinkClick r:id="" action="ppaction://media"/>
            <a:extLst>
              <a:ext uri="{FF2B5EF4-FFF2-40B4-BE49-F238E27FC236}">
                <a16:creationId xmlns:a16="http://schemas.microsoft.com/office/drawing/2014/main" id="{F9A9CAD8-48E1-EE44-8D62-61AFEA55C6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8285" y="1977658"/>
            <a:ext cx="2168025" cy="4339039"/>
          </a:xfrm>
          <a:prstGeom prst="rect">
            <a:avLst/>
          </a:prstGeom>
        </p:spPr>
      </p:pic>
    </p:spTree>
    <p:extLst>
      <p:ext uri="{BB962C8B-B14F-4D97-AF65-F5344CB8AC3E}">
        <p14:creationId xmlns:p14="http://schemas.microsoft.com/office/powerpoint/2010/main" val="17497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3"/>
          </p:nvPr>
        </p:nvSpPr>
        <p:spPr>
          <a:xfrm>
            <a:off x="3680734" y="2180492"/>
            <a:ext cx="5382878" cy="3660551"/>
          </a:xfrm>
        </p:spPr>
        <p:txBody>
          <a:bodyPr wrap="square" anchor="t">
            <a:noAutofit/>
          </a:bodyPr>
          <a:lstStyle/>
          <a:p>
            <a:pPr marL="0" indent="0">
              <a:lnSpc>
                <a:spcPct val="90000"/>
              </a:lnSpc>
              <a:buNone/>
            </a:pPr>
            <a:r>
              <a:rPr lang="en-ID" sz="1400" b="1" dirty="0"/>
              <a:t>Code :</a:t>
            </a:r>
          </a:p>
          <a:p>
            <a:pPr marL="0" indent="0">
              <a:lnSpc>
                <a:spcPct val="90000"/>
              </a:lnSpc>
              <a:buNone/>
            </a:pPr>
            <a:r>
              <a:rPr lang="en-ID" sz="1050" dirty="0" err="1"/>
              <a:t>PageView.builder</a:t>
            </a:r>
            <a:r>
              <a:rPr lang="en-ID" sz="1050" dirty="0"/>
              <a:t>(</a:t>
            </a:r>
          </a:p>
          <a:p>
            <a:pPr marL="0" indent="0">
              <a:lnSpc>
                <a:spcPct val="90000"/>
              </a:lnSpc>
              <a:buNone/>
            </a:pPr>
            <a:r>
              <a:rPr lang="en-ID" sz="1050" dirty="0"/>
              <a:t>  </a:t>
            </a:r>
            <a:r>
              <a:rPr lang="en-ID" sz="1050" dirty="0" err="1"/>
              <a:t>itemBuilder</a:t>
            </a:r>
            <a:r>
              <a:rPr lang="en-ID" sz="1050" dirty="0"/>
              <a:t>: (context, position) {</a:t>
            </a:r>
          </a:p>
          <a:p>
            <a:pPr marL="0" indent="0">
              <a:lnSpc>
                <a:spcPct val="90000"/>
              </a:lnSpc>
              <a:buNone/>
            </a:pPr>
            <a:r>
              <a:rPr lang="en-ID" sz="1050" dirty="0"/>
              <a:t>    return Container(</a:t>
            </a:r>
          </a:p>
          <a:p>
            <a:pPr marL="0" indent="0">
              <a:lnSpc>
                <a:spcPct val="90000"/>
              </a:lnSpc>
              <a:buNone/>
            </a:pPr>
            <a:r>
              <a:rPr lang="en-ID" sz="1050" dirty="0"/>
              <a:t> 	</a:t>
            </a:r>
            <a:r>
              <a:rPr lang="en-ID" sz="1050" dirty="0" err="1"/>
              <a:t>color</a:t>
            </a:r>
            <a:r>
              <a:rPr lang="en-ID" sz="1050" dirty="0"/>
              <a:t>: position % 2 == 0 ? </a:t>
            </a:r>
            <a:r>
              <a:rPr lang="en-ID" sz="1050" dirty="0" err="1"/>
              <a:t>Color.fromARGB</a:t>
            </a:r>
            <a:r>
              <a:rPr lang="en-ID" sz="1050" dirty="0"/>
              <a:t>(255, 255, 248, 250) : 	</a:t>
            </a:r>
            <a:r>
              <a:rPr lang="en-ID" sz="1050" dirty="0" err="1"/>
              <a:t>Color.fromARGB</a:t>
            </a:r>
            <a:r>
              <a:rPr lang="en-ID" sz="1050" dirty="0"/>
              <a:t>(255, 11, 179, 201),    );</a:t>
            </a:r>
          </a:p>
          <a:p>
            <a:pPr marL="0" indent="0">
              <a:lnSpc>
                <a:spcPct val="90000"/>
              </a:lnSpc>
              <a:buNone/>
            </a:pPr>
            <a:r>
              <a:rPr lang="en-ID" sz="1050" dirty="0"/>
              <a:t>  },</a:t>
            </a:r>
          </a:p>
          <a:p>
            <a:pPr marL="0" indent="0">
              <a:lnSpc>
                <a:spcPct val="90000"/>
              </a:lnSpc>
              <a:buNone/>
            </a:pPr>
            <a:r>
              <a:rPr lang="en-ID" sz="1050" dirty="0"/>
              <a:t>)</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5" y="1336419"/>
            <a:ext cx="8409163" cy="641239"/>
          </a:xfrm>
        </p:spPr>
        <p:txBody>
          <a:bodyPr wrap="square" anchor="ctr">
            <a:normAutofit/>
          </a:bodyPr>
          <a:lstStyle/>
          <a:p>
            <a:r>
              <a:rPr lang="en-ID" dirty="0" err="1">
                <a:highlight>
                  <a:srgbClr val="FFFF00"/>
                </a:highlight>
              </a:rPr>
              <a:t>PageView.builder</a:t>
            </a:r>
            <a:endParaRPr lang="en-ID" dirty="0">
              <a:highlight>
                <a:srgbClr val="FFFF00"/>
              </a:highlight>
            </a:endParaRPr>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3" name="Screen Recording 2022-03-14 at 09.52.03" descr="Screen Recording 2022-03-14 at 09.52.03">
            <a:hlinkClick r:id="" action="ppaction://media"/>
            <a:extLst>
              <a:ext uri="{FF2B5EF4-FFF2-40B4-BE49-F238E27FC236}">
                <a16:creationId xmlns:a16="http://schemas.microsoft.com/office/drawing/2014/main" id="{C7AC9112-9172-FB4F-B96D-B0F39289B6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4013" y="1892616"/>
            <a:ext cx="1894568" cy="4236301"/>
          </a:xfrm>
          <a:prstGeom prst="rect">
            <a:avLst/>
          </a:prstGeom>
        </p:spPr>
      </p:pic>
    </p:spTree>
    <p:extLst>
      <p:ext uri="{BB962C8B-B14F-4D97-AF65-F5344CB8AC3E}">
        <p14:creationId xmlns:p14="http://schemas.microsoft.com/office/powerpoint/2010/main" val="334557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Outline</a:t>
            </a:r>
            <a:endParaRPr lang="en-US" dirty="0"/>
          </a:p>
        </p:txBody>
      </p:sp>
      <p:sp>
        <p:nvSpPr>
          <p:cNvPr id="3" name="Content Placeholder 2"/>
          <p:cNvSpPr>
            <a:spLocks noGrp="1"/>
          </p:cNvSpPr>
          <p:nvPr>
            <p:ph idx="1"/>
          </p:nvPr>
        </p:nvSpPr>
        <p:spPr/>
        <p:txBody>
          <a:bodyPr/>
          <a:lstStyle/>
          <a:p>
            <a:pPr marL="0" indent="0">
              <a:buNone/>
            </a:pPr>
            <a:endParaRPr lang="en-SG" dirty="0"/>
          </a:p>
          <a:p>
            <a:r>
              <a:rPr lang="en-SG" dirty="0"/>
              <a:t>Nested Row/Column</a:t>
            </a:r>
            <a:endParaRPr lang="en-SG" dirty="0">
              <a:solidFill>
                <a:srgbClr val="FF0000"/>
              </a:solidFill>
              <a:highlight>
                <a:srgbClr val="FFFF00"/>
              </a:highlight>
            </a:endParaRPr>
          </a:p>
          <a:p>
            <a:r>
              <a:rPr lang="en-SG" dirty="0" err="1"/>
              <a:t>TabView</a:t>
            </a:r>
            <a:endParaRPr lang="en-SG" dirty="0"/>
          </a:p>
          <a:p>
            <a:r>
              <a:rPr lang="en-SG" dirty="0" err="1"/>
              <a:t>PageView</a:t>
            </a:r>
            <a:endParaRPr lang="en-SG" dirty="0">
              <a:solidFill>
                <a:srgbClr val="FF0000"/>
              </a:solidFill>
              <a:highlight>
                <a:srgbClr val="FFFF00"/>
              </a:highlight>
            </a:endParaRPr>
          </a:p>
          <a:p>
            <a:r>
              <a:rPr lang="en-SG" dirty="0">
                <a:solidFill>
                  <a:srgbClr val="FF0000"/>
                </a:solidFill>
                <a:highlight>
                  <a:srgbClr val="FFFF00"/>
                </a:highlight>
              </a:rPr>
              <a:t>Safe area</a:t>
            </a:r>
          </a:p>
        </p:txBody>
      </p:sp>
    </p:spTree>
    <p:extLst>
      <p:ext uri="{BB962C8B-B14F-4D97-AF65-F5344CB8AC3E}">
        <p14:creationId xmlns:p14="http://schemas.microsoft.com/office/powerpoint/2010/main" val="2801612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32A832F7-A467-44E8-A293-C5F17F224CDB}"/>
              </a:ext>
            </a:extLst>
          </p:cNvPr>
          <p:cNvSpPr>
            <a:spLocks noGrp="1"/>
          </p:cNvSpPr>
          <p:nvPr>
            <p:ph sz="quarter" idx="14"/>
          </p:nvPr>
        </p:nvSpPr>
        <p:spPr>
          <a:xfrm>
            <a:off x="238517" y="1977658"/>
            <a:ext cx="8326438" cy="2838671"/>
          </a:xfrm>
        </p:spPr>
        <p:txBody>
          <a:bodyPr/>
          <a:lstStyle/>
          <a:p>
            <a:endParaRPr lang="en-ID" sz="1800" dirty="0"/>
          </a:p>
          <a:p>
            <a:r>
              <a:rPr lang="en-ID" sz="1800" i="1" dirty="0" err="1"/>
              <a:t>SafeArea</a:t>
            </a:r>
            <a:r>
              <a:rPr lang="en-ID" sz="1800" dirty="0"/>
              <a:t> is an important and useful widget in Flutter which makes UI dynamic and adaptive to a wide variety of devices. While designing the layout of widgets, we consider different types of devices and their pre-occupied constraints of screen like status bar, notches, navigation bar, etc.</a:t>
            </a:r>
          </a:p>
          <a:p>
            <a:r>
              <a:rPr lang="en-ID" sz="1800" dirty="0"/>
              <a:t>In simple words, </a:t>
            </a:r>
            <a:r>
              <a:rPr lang="en-ID" sz="1800" i="1" dirty="0" err="1"/>
              <a:t>SafeArea</a:t>
            </a:r>
            <a:r>
              <a:rPr lang="en-ID" sz="1800" dirty="0"/>
              <a:t> is basically a padding widget, which adds any necessary padding to your app, based on the device it is running on. If your app’s widgets are overlaying any of the system’s features like notches, status bar, camera holes, or any other such features, then </a:t>
            </a:r>
            <a:r>
              <a:rPr lang="en-ID" sz="1800" i="1" dirty="0" err="1"/>
              <a:t>SafeArea</a:t>
            </a:r>
            <a:r>
              <a:rPr lang="en-ID" sz="1800" dirty="0"/>
              <a:t> would add padding around the app, as required</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SG" dirty="0">
                <a:solidFill>
                  <a:srgbClr val="FF0000"/>
                </a:solidFill>
                <a:highlight>
                  <a:srgbClr val="FFFF00"/>
                </a:highlight>
              </a:rPr>
              <a:t>Safe Area</a:t>
            </a:r>
            <a:endParaRPr lang="en-US" dirty="0"/>
          </a:p>
        </p:txBody>
      </p:sp>
      <p:sp>
        <p:nvSpPr>
          <p:cNvPr id="38" name="Text Placeholder 3">
            <a:extLst>
              <a:ext uri="{FF2B5EF4-FFF2-40B4-BE49-F238E27FC236}">
                <a16:creationId xmlns:a16="http://schemas.microsoft.com/office/drawing/2014/main" id="{8964E75A-10BB-4176-A0EE-09A10028FC62}"/>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916082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Outline</a:t>
            </a:r>
            <a:endParaRPr lang="en-US" dirty="0"/>
          </a:p>
        </p:txBody>
      </p:sp>
      <p:sp>
        <p:nvSpPr>
          <p:cNvPr id="3" name="Content Placeholder 2"/>
          <p:cNvSpPr>
            <a:spLocks noGrp="1"/>
          </p:cNvSpPr>
          <p:nvPr>
            <p:ph idx="1"/>
          </p:nvPr>
        </p:nvSpPr>
        <p:spPr/>
        <p:txBody>
          <a:bodyPr/>
          <a:lstStyle/>
          <a:p>
            <a:r>
              <a:rPr lang="en-SG" dirty="0">
                <a:highlight>
                  <a:srgbClr val="FFFF00"/>
                </a:highlight>
              </a:rPr>
              <a:t>Nested Row/Column</a:t>
            </a:r>
          </a:p>
          <a:p>
            <a:r>
              <a:rPr lang="en-SG" dirty="0" err="1"/>
              <a:t>Tabview</a:t>
            </a:r>
            <a:endParaRPr lang="en-SG" dirty="0"/>
          </a:p>
          <a:p>
            <a:r>
              <a:rPr lang="en-SG" dirty="0"/>
              <a:t>Pageview</a:t>
            </a:r>
          </a:p>
          <a:p>
            <a:r>
              <a:rPr lang="en-SG" dirty="0"/>
              <a:t>Safe area</a:t>
            </a:r>
          </a:p>
        </p:txBody>
      </p:sp>
    </p:spTree>
    <p:extLst>
      <p:ext uri="{BB962C8B-B14F-4D97-AF65-F5344CB8AC3E}">
        <p14:creationId xmlns:p14="http://schemas.microsoft.com/office/powerpoint/2010/main" val="3035026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3"/>
          </p:nvPr>
        </p:nvSpPr>
        <p:spPr>
          <a:xfrm>
            <a:off x="374827" y="2009552"/>
            <a:ext cx="4035425" cy="4002313"/>
          </a:xfrm>
        </p:spPr>
        <p:txBody>
          <a:bodyPr wrap="square" anchor="t">
            <a:normAutofit/>
          </a:bodyPr>
          <a:lstStyle/>
          <a:p>
            <a:pPr marL="0" indent="0">
              <a:lnSpc>
                <a:spcPct val="90000"/>
              </a:lnSpc>
              <a:buNone/>
            </a:pPr>
            <a:r>
              <a:rPr lang="en-ID" sz="1100"/>
              <a:t>This type takes a fixed list of children (pages) and makes them </a:t>
            </a:r>
            <a:r>
              <a:rPr lang="en-ID" sz="1100" i="1"/>
              <a:t>scrollable</a:t>
            </a:r>
            <a:r>
              <a:rPr lang="en-ID" sz="1100"/>
              <a:t>.</a:t>
            </a:r>
          </a:p>
          <a:p>
            <a:pPr marL="0" indent="0">
              <a:lnSpc>
                <a:spcPct val="90000"/>
              </a:lnSpc>
              <a:buNone/>
            </a:pPr>
            <a:r>
              <a:rPr lang="en-ID" sz="1100" b="1"/>
              <a:t>Code :</a:t>
            </a:r>
          </a:p>
          <a:p>
            <a:pPr marL="0" indent="0">
              <a:lnSpc>
                <a:spcPct val="90000"/>
              </a:lnSpc>
              <a:buNone/>
            </a:pPr>
            <a:r>
              <a:rPr lang="en-ID" sz="1100"/>
              <a:t>@override</a:t>
            </a:r>
          </a:p>
          <a:p>
            <a:pPr marL="0" indent="0">
              <a:lnSpc>
                <a:spcPct val="90000"/>
              </a:lnSpc>
              <a:buNone/>
            </a:pPr>
            <a:r>
              <a:rPr lang="en-ID" sz="1100"/>
              <a:t>  Widget build(</a:t>
            </a:r>
            <a:r>
              <a:rPr lang="en-ID" sz="1100" err="1"/>
              <a:t>BuildContext</a:t>
            </a:r>
            <a:r>
              <a:rPr lang="en-ID" sz="1100"/>
              <a:t> context) {</a:t>
            </a:r>
          </a:p>
          <a:p>
            <a:pPr marL="0" indent="0">
              <a:lnSpc>
                <a:spcPct val="90000"/>
              </a:lnSpc>
              <a:buNone/>
            </a:pPr>
            <a:r>
              <a:rPr lang="en-ID" sz="1100"/>
              <a:t>    return </a:t>
            </a:r>
            <a:r>
              <a:rPr lang="en-ID" sz="1100" err="1"/>
              <a:t>MaterialApp</a:t>
            </a:r>
            <a:r>
              <a:rPr lang="en-ID" sz="1100"/>
              <a:t>(</a:t>
            </a:r>
          </a:p>
          <a:p>
            <a:pPr marL="0" indent="0">
              <a:lnSpc>
                <a:spcPct val="90000"/>
              </a:lnSpc>
              <a:buNone/>
            </a:pPr>
            <a:r>
              <a:rPr lang="en-ID" sz="1100"/>
              <a:t>      home: Scaffold(</a:t>
            </a:r>
          </a:p>
          <a:p>
            <a:pPr marL="0" indent="0">
              <a:lnSpc>
                <a:spcPct val="90000"/>
              </a:lnSpc>
              <a:buNone/>
            </a:pPr>
            <a:r>
              <a:rPr lang="en-ID" sz="1100"/>
              <a:t>          body: Text(</a:t>
            </a:r>
          </a:p>
          <a:p>
            <a:pPr marL="0" indent="0">
              <a:lnSpc>
                <a:spcPct val="90000"/>
              </a:lnSpc>
              <a:buNone/>
            </a:pPr>
            <a:r>
              <a:rPr lang="en-ID" sz="1100"/>
              <a:t>            'This is Example without safe area',</a:t>
            </a:r>
          </a:p>
          <a:p>
            <a:pPr marL="0" indent="0">
              <a:lnSpc>
                <a:spcPct val="90000"/>
              </a:lnSpc>
              <a:buNone/>
            </a:pPr>
            <a:r>
              <a:rPr lang="en-ID" sz="1100"/>
              <a:t>            style: </a:t>
            </a:r>
            <a:r>
              <a:rPr lang="en-ID" sz="1100" err="1"/>
              <a:t>TextStyle</a:t>
            </a:r>
            <a:r>
              <a:rPr lang="en-ID" sz="1100"/>
              <a:t>(</a:t>
            </a:r>
            <a:r>
              <a:rPr lang="en-ID" sz="1100" err="1"/>
              <a:t>color</a:t>
            </a:r>
            <a:r>
              <a:rPr lang="en-ID" sz="1100"/>
              <a:t>: </a:t>
            </a:r>
            <a:r>
              <a:rPr lang="en-ID" sz="1100" err="1"/>
              <a:t>Colors.red</a:t>
            </a:r>
            <a:r>
              <a:rPr lang="en-ID" sz="1100"/>
              <a:t>, </a:t>
            </a:r>
            <a:r>
              <a:rPr lang="en-ID" sz="1100" err="1"/>
              <a:t>fontSize</a:t>
            </a:r>
            <a:r>
              <a:rPr lang="en-ID" sz="1100"/>
              <a:t>: 20),</a:t>
            </a:r>
          </a:p>
          <a:p>
            <a:pPr marL="0" indent="0">
              <a:lnSpc>
                <a:spcPct val="90000"/>
              </a:lnSpc>
              <a:buNone/>
            </a:pPr>
            <a:r>
              <a:rPr lang="en-ID" sz="1100"/>
              <a:t>          ),),);</a:t>
            </a:r>
          </a:p>
        </p:txBody>
      </p:sp>
      <p:pic>
        <p:nvPicPr>
          <p:cNvPr id="6" name="Picture 5" descr="Graphical user interface, application&#10;&#10;Description automatically generated">
            <a:extLst>
              <a:ext uri="{FF2B5EF4-FFF2-40B4-BE49-F238E27FC236}">
                <a16:creationId xmlns:a16="http://schemas.microsoft.com/office/drawing/2014/main" id="{BECFFF78-9526-3345-A068-183611C59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0960" y="2009552"/>
            <a:ext cx="2131232" cy="4002313"/>
          </a:xfrm>
          <a:prstGeom prst="rect">
            <a:avLst/>
          </a:prstGeom>
          <a:noFill/>
        </p:spPr>
      </p:pic>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5" y="1336419"/>
            <a:ext cx="8409163" cy="641239"/>
          </a:xfrm>
        </p:spPr>
        <p:txBody>
          <a:bodyPr wrap="square" anchor="ctr">
            <a:normAutofit/>
          </a:bodyPr>
          <a:lstStyle/>
          <a:p>
            <a:r>
              <a:rPr lang="en-ID" dirty="0">
                <a:highlight>
                  <a:srgbClr val="FFFF00"/>
                </a:highlight>
              </a:rPr>
              <a:t>Safe Area(without)</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spTree>
    <p:extLst>
      <p:ext uri="{BB962C8B-B14F-4D97-AF65-F5344CB8AC3E}">
        <p14:creationId xmlns:p14="http://schemas.microsoft.com/office/powerpoint/2010/main" val="2903395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1"/>
          </p:nvPr>
        </p:nvSpPr>
        <p:spPr>
          <a:xfrm>
            <a:off x="4678539" y="2009552"/>
            <a:ext cx="4035425" cy="4002313"/>
          </a:xfrm>
        </p:spPr>
        <p:txBody>
          <a:bodyPr wrap="square" anchor="t">
            <a:normAutofit fontScale="62500" lnSpcReduction="20000"/>
          </a:bodyPr>
          <a:lstStyle/>
          <a:p>
            <a:pPr marL="0" indent="0">
              <a:lnSpc>
                <a:spcPct val="90000"/>
              </a:lnSpc>
              <a:buNone/>
            </a:pPr>
            <a:r>
              <a:rPr lang="en-ID" sz="1900" dirty="0"/>
              <a:t>In the below code, we have used </a:t>
            </a:r>
            <a:r>
              <a:rPr lang="en-ID" sz="1900" i="1" dirty="0" err="1"/>
              <a:t>SafeArea</a:t>
            </a:r>
            <a:r>
              <a:rPr lang="en-ID" sz="1900" i="1" dirty="0"/>
              <a:t> </a:t>
            </a:r>
            <a:r>
              <a:rPr lang="en-ID" sz="1900" dirty="0"/>
              <a:t>and we can see that automatically padding is added around the text and is not covering the status bar.</a:t>
            </a:r>
          </a:p>
          <a:p>
            <a:pPr marL="0" indent="0">
              <a:lnSpc>
                <a:spcPct val="90000"/>
              </a:lnSpc>
              <a:buNone/>
            </a:pPr>
            <a:r>
              <a:rPr lang="en-ID" sz="1100" b="1" dirty="0"/>
              <a:t>Code :</a:t>
            </a:r>
          </a:p>
          <a:p>
            <a:pPr marL="0" indent="0">
              <a:lnSpc>
                <a:spcPct val="90000"/>
              </a:lnSpc>
              <a:buNone/>
            </a:pPr>
            <a:r>
              <a:rPr lang="en-ID" sz="1100" dirty="0"/>
              <a:t>@override</a:t>
            </a:r>
          </a:p>
          <a:p>
            <a:pPr marL="0" indent="0">
              <a:lnSpc>
                <a:spcPct val="90000"/>
              </a:lnSpc>
              <a:buNone/>
            </a:pPr>
            <a:r>
              <a:rPr lang="en-ID" sz="1100" dirty="0"/>
              <a:t>  Widget build(</a:t>
            </a:r>
            <a:r>
              <a:rPr lang="en-ID" sz="1100" dirty="0" err="1"/>
              <a:t>BuildContext</a:t>
            </a:r>
            <a:r>
              <a:rPr lang="en-ID" sz="1100" dirty="0"/>
              <a:t> context) {</a:t>
            </a:r>
          </a:p>
          <a:p>
            <a:pPr marL="0" indent="0">
              <a:lnSpc>
                <a:spcPct val="90000"/>
              </a:lnSpc>
              <a:buNone/>
            </a:pPr>
            <a:r>
              <a:rPr lang="en-ID" sz="1100" dirty="0"/>
              <a:t>    return </a:t>
            </a:r>
            <a:r>
              <a:rPr lang="en-ID" sz="1100" dirty="0" err="1"/>
              <a:t>MaterialApp</a:t>
            </a:r>
            <a:r>
              <a:rPr lang="en-ID" sz="1100" dirty="0"/>
              <a:t>(</a:t>
            </a:r>
          </a:p>
          <a:p>
            <a:pPr marL="0" indent="0">
              <a:lnSpc>
                <a:spcPct val="90000"/>
              </a:lnSpc>
              <a:buNone/>
            </a:pPr>
            <a:r>
              <a:rPr lang="en-ID" sz="1100" dirty="0"/>
              <a:t>      home: </a:t>
            </a:r>
            <a:r>
              <a:rPr lang="en-ID" sz="1100" dirty="0" err="1"/>
              <a:t>SafeArea</a:t>
            </a:r>
            <a:r>
              <a:rPr lang="en-ID" sz="1100" dirty="0"/>
              <a:t>(</a:t>
            </a:r>
          </a:p>
          <a:p>
            <a:pPr marL="0" indent="0">
              <a:lnSpc>
                <a:spcPct val="90000"/>
              </a:lnSpc>
              <a:buNone/>
            </a:pPr>
            <a:r>
              <a:rPr lang="en-ID" sz="1100" dirty="0"/>
              <a:t>        top: true,  </a:t>
            </a:r>
          </a:p>
          <a:p>
            <a:pPr marL="0" indent="0">
              <a:lnSpc>
                <a:spcPct val="90000"/>
              </a:lnSpc>
              <a:buNone/>
            </a:pPr>
            <a:r>
              <a:rPr lang="en-ID" sz="1100" dirty="0"/>
              <a:t>        child: Scaffold(</a:t>
            </a:r>
          </a:p>
          <a:p>
            <a:pPr marL="0" indent="0">
              <a:lnSpc>
                <a:spcPct val="90000"/>
              </a:lnSpc>
              <a:buNone/>
            </a:pPr>
            <a:r>
              <a:rPr lang="en-ID" sz="1100" dirty="0"/>
              <a:t>          body: Text(</a:t>
            </a:r>
          </a:p>
          <a:p>
            <a:pPr marL="0" indent="0">
              <a:lnSpc>
                <a:spcPct val="90000"/>
              </a:lnSpc>
              <a:buNone/>
            </a:pPr>
            <a:r>
              <a:rPr lang="en-ID" sz="1100" dirty="0"/>
              <a:t>            'This is </a:t>
            </a:r>
            <a:r>
              <a:rPr lang="en-ID" sz="1100" dirty="0" err="1"/>
              <a:t>SafeArea</a:t>
            </a:r>
            <a:r>
              <a:rPr lang="en-ID" sz="1100" dirty="0"/>
              <a:t>',</a:t>
            </a:r>
          </a:p>
          <a:p>
            <a:pPr marL="0" indent="0">
              <a:lnSpc>
                <a:spcPct val="90000"/>
              </a:lnSpc>
              <a:buNone/>
            </a:pPr>
            <a:r>
              <a:rPr lang="en-ID" sz="1100" dirty="0"/>
              <a:t>            style: </a:t>
            </a:r>
            <a:r>
              <a:rPr lang="en-ID" sz="1100" dirty="0" err="1"/>
              <a:t>TextStyle</a:t>
            </a:r>
            <a:r>
              <a:rPr lang="en-ID" sz="1100" dirty="0"/>
              <a:t>(</a:t>
            </a:r>
            <a:r>
              <a:rPr lang="en-ID" sz="1100" dirty="0" err="1"/>
              <a:t>color</a:t>
            </a:r>
            <a:r>
              <a:rPr lang="en-ID" sz="1100" dirty="0"/>
              <a:t>: </a:t>
            </a:r>
            <a:r>
              <a:rPr lang="en-ID" sz="1100" dirty="0" err="1"/>
              <a:t>Colors.redAccent</a:t>
            </a:r>
            <a:r>
              <a:rPr lang="en-ID" sz="1100" dirty="0"/>
              <a:t>, </a:t>
            </a:r>
            <a:r>
              <a:rPr lang="en-ID" sz="1100" dirty="0" err="1"/>
              <a:t>fontSize</a:t>
            </a:r>
            <a:r>
              <a:rPr lang="en-ID" sz="1100" dirty="0"/>
              <a:t>: 20),</a:t>
            </a:r>
          </a:p>
          <a:p>
            <a:pPr marL="0" indent="0">
              <a:lnSpc>
                <a:spcPct val="90000"/>
              </a:lnSpc>
              <a:buNone/>
            </a:pPr>
            <a:r>
              <a:rPr lang="en-ID" sz="110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ID" dirty="0">
                <a:highlight>
                  <a:srgbClr val="FFFF00"/>
                </a:highlight>
              </a:rPr>
              <a:t>Safe Area()</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3" name="Picture 2" descr="A close-up of a cell phone&#10;&#10;Description automatically generated with low confidence">
            <a:extLst>
              <a:ext uri="{FF2B5EF4-FFF2-40B4-BE49-F238E27FC236}">
                <a16:creationId xmlns:a16="http://schemas.microsoft.com/office/drawing/2014/main" id="{C8A3B4D8-18A7-9444-8D64-0A5E9F91EB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512" y="1977658"/>
            <a:ext cx="2043777" cy="4304639"/>
          </a:xfrm>
          <a:prstGeom prst="rect">
            <a:avLst/>
          </a:prstGeom>
        </p:spPr>
      </p:pic>
    </p:spTree>
    <p:extLst>
      <p:ext uri="{BB962C8B-B14F-4D97-AF65-F5344CB8AC3E}">
        <p14:creationId xmlns:p14="http://schemas.microsoft.com/office/powerpoint/2010/main" val="53029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32A832F7-A467-44E8-A293-C5F17F224CDB}"/>
              </a:ext>
            </a:extLst>
          </p:cNvPr>
          <p:cNvSpPr>
            <a:spLocks noGrp="1"/>
          </p:cNvSpPr>
          <p:nvPr>
            <p:ph sz="quarter" idx="14"/>
          </p:nvPr>
        </p:nvSpPr>
        <p:spPr>
          <a:xfrm>
            <a:off x="365760" y="2009550"/>
            <a:ext cx="8326438" cy="4025490"/>
          </a:xfrm>
        </p:spPr>
        <p:txBody>
          <a:bodyPr/>
          <a:lstStyle/>
          <a:p>
            <a:r>
              <a:rPr lang="en-US" dirty="0">
                <a:hlinkClick r:id="rId2"/>
              </a:rPr>
              <a:t>https://blog.codemagic.io/designing-complex-ui-using-android-constraintlayout/</a:t>
            </a:r>
            <a:endParaRPr lang="en-US" dirty="0"/>
          </a:p>
          <a:p>
            <a:r>
              <a:rPr lang="en-US" dirty="0">
                <a:hlinkClick r:id="rId3"/>
              </a:rPr>
              <a:t>https://flutter.dev/</a:t>
            </a:r>
            <a:endParaRPr lang="en-US" dirty="0"/>
          </a:p>
          <a:p>
            <a:r>
              <a:rPr lang="en-US" dirty="0">
                <a:hlinkClick r:id="rId4"/>
              </a:rPr>
              <a:t>https://blog.codemagic.io/building-responsive-applications-with-flutter/</a:t>
            </a:r>
            <a:endParaRPr lang="en-US" dirty="0"/>
          </a:p>
          <a:p>
            <a:r>
              <a:rPr lang="en-US" dirty="0"/>
              <a:t>https://</a:t>
            </a:r>
            <a:r>
              <a:rPr lang="en-US" dirty="0" err="1"/>
              <a:t>medium.com</a:t>
            </a:r>
            <a:r>
              <a:rPr lang="en-US" dirty="0"/>
              <a:t>/flutter-community/a-deep-dive-into-pageview-in-flutter-with-custom-transitions-581d9ea6dded</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pPr algn="ctr"/>
            <a:r>
              <a:rPr lang="en-SG" dirty="0">
                <a:highlight>
                  <a:srgbClr val="FFFF00"/>
                </a:highlight>
              </a:rPr>
              <a:t>Reference</a:t>
            </a:r>
            <a:endParaRPr lang="en-US" dirty="0"/>
          </a:p>
        </p:txBody>
      </p:sp>
      <p:sp>
        <p:nvSpPr>
          <p:cNvPr id="38" name="Text Placeholder 3">
            <a:extLst>
              <a:ext uri="{FF2B5EF4-FFF2-40B4-BE49-F238E27FC236}">
                <a16:creationId xmlns:a16="http://schemas.microsoft.com/office/drawing/2014/main" id="{8964E75A-10BB-4176-A0EE-09A10028FC62}"/>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271311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18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86CB-2C3A-2547-8FF0-C3E62AF2C742}"/>
              </a:ext>
            </a:extLst>
          </p:cNvPr>
          <p:cNvSpPr>
            <a:spLocks noGrp="1"/>
          </p:cNvSpPr>
          <p:nvPr>
            <p:ph type="title"/>
          </p:nvPr>
        </p:nvSpPr>
        <p:spPr/>
        <p:txBody>
          <a:bodyPr/>
          <a:lstStyle/>
          <a:p>
            <a:r>
              <a:rPr lang="en-US" dirty="0"/>
              <a:t>Nested Column/row</a:t>
            </a:r>
          </a:p>
        </p:txBody>
      </p:sp>
      <p:sp>
        <p:nvSpPr>
          <p:cNvPr id="7" name="Content Placeholder 1">
            <a:extLst>
              <a:ext uri="{FF2B5EF4-FFF2-40B4-BE49-F238E27FC236}">
                <a16:creationId xmlns:a16="http://schemas.microsoft.com/office/drawing/2014/main" id="{687CD76E-A0ED-F945-88BA-366F365F211B}"/>
              </a:ext>
            </a:extLst>
          </p:cNvPr>
          <p:cNvSpPr txBox="1">
            <a:spLocks/>
          </p:cNvSpPr>
          <p:nvPr/>
        </p:nvSpPr>
        <p:spPr>
          <a:xfrm>
            <a:off x="365759" y="2009550"/>
            <a:ext cx="8647611" cy="4025490"/>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D" dirty="0"/>
              <a:t>Columns</a:t>
            </a:r>
            <a:r>
              <a:rPr lang="en-ID" b="0" dirty="0"/>
              <a:t> and </a:t>
            </a:r>
            <a:r>
              <a:rPr lang="en-ID" dirty="0"/>
              <a:t>Rows</a:t>
            </a:r>
            <a:r>
              <a:rPr lang="en-ID" b="0" dirty="0"/>
              <a:t> are built so that </a:t>
            </a:r>
            <a:r>
              <a:rPr lang="en-ID" b="0" i="1" dirty="0"/>
              <a:t>they pass an infinite constraint along the main axis</a:t>
            </a:r>
            <a:r>
              <a:rPr lang="en-ID" b="0" dirty="0"/>
              <a:t> to their children (in our case to a nested </a:t>
            </a:r>
            <a:r>
              <a:rPr lang="en-ID" dirty="0"/>
              <a:t>Column</a:t>
            </a:r>
            <a:r>
              <a:rPr lang="en-ID" b="0" dirty="0"/>
              <a:t> or </a:t>
            </a:r>
            <a:r>
              <a:rPr lang="en-ID" dirty="0"/>
              <a:t>Row</a:t>
            </a:r>
            <a:r>
              <a:rPr lang="en-ID" b="0" dirty="0"/>
              <a:t>). </a:t>
            </a:r>
          </a:p>
          <a:p>
            <a:r>
              <a:rPr lang="en-SG" b="0" dirty="0"/>
              <a:t>If we use column and row like that, </a:t>
            </a:r>
            <a:r>
              <a:rPr lang="en-ID" b="0" dirty="0"/>
              <a:t>children don’t know the maximum height (or width, when it comes to </a:t>
            </a:r>
            <a:r>
              <a:rPr lang="en-ID" dirty="0"/>
              <a:t>Rows</a:t>
            </a:r>
            <a:r>
              <a:rPr lang="en-ID" b="0" dirty="0"/>
              <a:t>.</a:t>
            </a:r>
          </a:p>
          <a:p>
            <a:r>
              <a:rPr lang="en-ID" b="0" dirty="0"/>
              <a:t>Therefore, we have to use nested column or row that has been passed an infinite constraint,</a:t>
            </a:r>
          </a:p>
        </p:txBody>
      </p:sp>
    </p:spTree>
    <p:extLst>
      <p:ext uri="{BB962C8B-B14F-4D97-AF65-F5344CB8AC3E}">
        <p14:creationId xmlns:p14="http://schemas.microsoft.com/office/powerpoint/2010/main" val="417922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1"/>
          </p:nvPr>
        </p:nvSpPr>
        <p:spPr>
          <a:xfrm>
            <a:off x="4742822" y="2110154"/>
            <a:ext cx="4250984" cy="4240404"/>
          </a:xfrm>
        </p:spPr>
        <p:txBody>
          <a:bodyPr wrap="square" anchor="t">
            <a:noAutofit/>
          </a:bodyPr>
          <a:lstStyle/>
          <a:p>
            <a:pPr marL="0" indent="0">
              <a:buNone/>
            </a:pPr>
            <a:r>
              <a:rPr lang="en-ID" sz="1050" dirty="0"/>
              <a:t>@override</a:t>
            </a:r>
          </a:p>
          <a:p>
            <a:pPr marL="0" indent="0">
              <a:buNone/>
            </a:pPr>
            <a:r>
              <a:rPr lang="en-ID" sz="1050" dirty="0"/>
              <a:t>  Widget build(</a:t>
            </a:r>
            <a:r>
              <a:rPr lang="en-ID" sz="1050" dirty="0" err="1"/>
              <a:t>BuildContext</a:t>
            </a:r>
            <a:r>
              <a:rPr lang="en-ID" sz="1050" dirty="0"/>
              <a:t> context) {</a:t>
            </a:r>
          </a:p>
          <a:p>
            <a:pPr marL="0" indent="0">
              <a:buNone/>
            </a:pPr>
            <a:r>
              <a:rPr lang="en-ID" sz="1050" dirty="0"/>
              <a:t>    return Scaffold(</a:t>
            </a:r>
          </a:p>
          <a:p>
            <a:pPr marL="0" indent="0">
              <a:buNone/>
            </a:pPr>
            <a:r>
              <a:rPr lang="en-ID" sz="1050" dirty="0"/>
              <a:t>      body: Column(</a:t>
            </a:r>
          </a:p>
          <a:p>
            <a:pPr marL="0" indent="0">
              <a:buNone/>
            </a:pPr>
            <a:r>
              <a:rPr lang="en-ID" sz="1050" dirty="0"/>
              <a:t>        children: [</a:t>
            </a:r>
          </a:p>
          <a:p>
            <a:pPr marL="0" indent="0">
              <a:buNone/>
            </a:pPr>
            <a:r>
              <a:rPr lang="en-ID" sz="1050" dirty="0"/>
              <a:t>          Column(</a:t>
            </a:r>
          </a:p>
          <a:p>
            <a:pPr marL="0" indent="0">
              <a:buNone/>
            </a:pPr>
            <a:r>
              <a:rPr lang="en-ID" sz="1050" dirty="0"/>
              <a:t>            children: [</a:t>
            </a:r>
          </a:p>
          <a:p>
            <a:pPr marL="0" indent="0">
              <a:buNone/>
            </a:pPr>
            <a:r>
              <a:rPr lang="en-ID" sz="1050" dirty="0"/>
              <a:t>              Expanded(</a:t>
            </a:r>
          </a:p>
          <a:p>
            <a:pPr marL="0" indent="0">
              <a:buNone/>
            </a:pPr>
            <a:r>
              <a:rPr lang="en-ID" sz="1050" dirty="0"/>
              <a:t>                child: Container(</a:t>
            </a:r>
            <a:r>
              <a:rPr lang="en-ID" sz="1050" dirty="0" err="1"/>
              <a:t>color</a:t>
            </a:r>
            <a:r>
              <a:rPr lang="en-ID" sz="1050" dirty="0"/>
              <a:t>: </a:t>
            </a:r>
            <a:r>
              <a:rPr lang="en-ID" sz="1050" dirty="0" err="1"/>
              <a:t>Colors.red</a:t>
            </a:r>
            <a:r>
              <a:rPr lang="en-ID" sz="1050" dirty="0"/>
              <a:t>),),</a:t>
            </a:r>
          </a:p>
          <a:p>
            <a:pPr marL="0" indent="0">
              <a:buNone/>
            </a:pPr>
            <a:r>
              <a:rPr lang="en-ID" sz="1050" dirty="0"/>
              <a:t>            ],),</a:t>
            </a:r>
          </a:p>
          <a:p>
            <a:pPr marL="0" indent="0">
              <a:buNone/>
            </a:pPr>
            <a:r>
              <a:rPr lang="en-ID" sz="105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US" dirty="0">
                <a:highlight>
                  <a:srgbClr val="FFFF00"/>
                </a:highlight>
              </a:rPr>
              <a:t>Without Wrap the column/row</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3" name="Picture 2" descr="Graphical user interface, text, application&#10;&#10;Description automatically generated">
            <a:extLst>
              <a:ext uri="{FF2B5EF4-FFF2-40B4-BE49-F238E27FC236}">
                <a16:creationId xmlns:a16="http://schemas.microsoft.com/office/drawing/2014/main" id="{921B4503-207F-794D-9C52-81CC96C2FB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94" y="2863780"/>
            <a:ext cx="4355277" cy="2738974"/>
          </a:xfrm>
          <a:prstGeom prst="rect">
            <a:avLst/>
          </a:prstGeom>
        </p:spPr>
      </p:pic>
    </p:spTree>
    <p:extLst>
      <p:ext uri="{BB962C8B-B14F-4D97-AF65-F5344CB8AC3E}">
        <p14:creationId xmlns:p14="http://schemas.microsoft.com/office/powerpoint/2010/main" val="3599409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687CD76E-A0ED-F945-88BA-366F365F211B}"/>
              </a:ext>
            </a:extLst>
          </p:cNvPr>
          <p:cNvSpPr txBox="1">
            <a:spLocks/>
          </p:cNvSpPr>
          <p:nvPr/>
        </p:nvSpPr>
        <p:spPr bwMode="auto">
          <a:xfrm>
            <a:off x="365125" y="2211606"/>
            <a:ext cx="4035425" cy="40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92500" lnSpcReduction="20000"/>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dirty="0"/>
              <a:t>Columns</a:t>
            </a:r>
            <a:r>
              <a:rPr lang="en-US" sz="2000" b="0" dirty="0"/>
              <a:t> and </a:t>
            </a:r>
            <a:r>
              <a:rPr lang="en-US" sz="2000" dirty="0"/>
              <a:t>Rows</a:t>
            </a:r>
            <a:r>
              <a:rPr lang="en-US" sz="2000" b="0" dirty="0"/>
              <a:t> are built so that </a:t>
            </a:r>
            <a:r>
              <a:rPr lang="en-US" sz="2000" b="0" i="1" dirty="0"/>
              <a:t>they pass an infinite constraint along the main axis</a:t>
            </a:r>
            <a:r>
              <a:rPr lang="en-US" sz="2000" b="0" dirty="0"/>
              <a:t> to their children (in our case to a nested </a:t>
            </a:r>
            <a:r>
              <a:rPr lang="en-US" sz="2000" dirty="0"/>
              <a:t>Column</a:t>
            </a:r>
            <a:r>
              <a:rPr lang="en-US" sz="2000" b="0" dirty="0"/>
              <a:t> or </a:t>
            </a:r>
            <a:r>
              <a:rPr lang="en-US" sz="2000" dirty="0"/>
              <a:t>Row</a:t>
            </a:r>
            <a:r>
              <a:rPr lang="en-US" sz="2000" b="0" dirty="0"/>
              <a:t>). However, children don’t know the maximum height (or width, when it comes to </a:t>
            </a:r>
            <a:r>
              <a:rPr lang="en-US" sz="2000" dirty="0"/>
              <a:t>Rows</a:t>
            </a:r>
            <a:r>
              <a:rPr lang="en-US" sz="2000" b="0" dirty="0"/>
              <a:t>), which causes the exception shown above</a:t>
            </a:r>
          </a:p>
          <a:p>
            <a:pPr>
              <a:lnSpc>
                <a:spcPct val="90000"/>
              </a:lnSpc>
            </a:pPr>
            <a:r>
              <a:rPr lang="en-ID" b="0" dirty="0"/>
              <a:t>Notice that </a:t>
            </a:r>
            <a:r>
              <a:rPr lang="en-ID" sz="2000" dirty="0"/>
              <a:t>Column</a:t>
            </a:r>
            <a:r>
              <a:rPr lang="en-ID" b="0" dirty="0"/>
              <a:t> has a </a:t>
            </a:r>
            <a:r>
              <a:rPr lang="en-ID" b="0" i="1" dirty="0"/>
              <a:t>vertical</a:t>
            </a:r>
            <a:r>
              <a:rPr lang="en-ID" b="0" dirty="0"/>
              <a:t> main axis, so it passes an </a:t>
            </a:r>
            <a:r>
              <a:rPr lang="en-ID" b="0" i="1" dirty="0"/>
              <a:t>infinite height</a:t>
            </a:r>
            <a:r>
              <a:rPr lang="en-ID" b="0" dirty="0"/>
              <a:t> down the widget tree.</a:t>
            </a:r>
            <a:endParaRPr lang="en-US" sz="2000" b="0" dirty="0"/>
          </a:p>
        </p:txBody>
      </p:sp>
      <p:pic>
        <p:nvPicPr>
          <p:cNvPr id="4" name="Picture 3" descr="Diagram&#10;&#10;Description automatically generated">
            <a:extLst>
              <a:ext uri="{FF2B5EF4-FFF2-40B4-BE49-F238E27FC236}">
                <a16:creationId xmlns:a16="http://schemas.microsoft.com/office/drawing/2014/main" id="{000E9C99-4D52-6241-A4E8-6B3D46658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544" y="2009552"/>
            <a:ext cx="3572064" cy="4002313"/>
          </a:xfrm>
          <a:prstGeom prst="rect">
            <a:avLst/>
          </a:prstGeom>
          <a:noFill/>
        </p:spPr>
      </p:pic>
      <p:sp>
        <p:nvSpPr>
          <p:cNvPr id="2" name="Title 1">
            <a:extLst>
              <a:ext uri="{FF2B5EF4-FFF2-40B4-BE49-F238E27FC236}">
                <a16:creationId xmlns:a16="http://schemas.microsoft.com/office/drawing/2014/main" id="{201286CB-2C3A-2547-8FF0-C3E62AF2C742}"/>
              </a:ext>
            </a:extLst>
          </p:cNvPr>
          <p:cNvSpPr>
            <a:spLocks noGrp="1"/>
          </p:cNvSpPr>
          <p:nvPr>
            <p:ph type="title"/>
          </p:nvPr>
        </p:nvSpPr>
        <p:spPr>
          <a:xfrm>
            <a:off x="365125" y="1336419"/>
            <a:ext cx="8409163" cy="641239"/>
          </a:xfrm>
        </p:spPr>
        <p:txBody>
          <a:bodyPr vert="horz" wrap="square" lIns="91440" tIns="45720" rIns="91440" bIns="45720" numCol="1" anchor="ctr" anchorCtr="0" compatLnSpc="1">
            <a:prstTxWarp prst="textNoShape">
              <a:avLst/>
            </a:prstTxWarp>
            <a:normAutofit/>
          </a:bodyPr>
          <a:lstStyle/>
          <a:p>
            <a:r>
              <a:rPr lang="en-US" b="1" kern="1200" dirty="0">
                <a:latin typeface="+mj-lt"/>
                <a:ea typeface="ＭＳ Ｐゴシック" charset="0"/>
                <a:cs typeface="ＭＳ Ｐゴシック" charset="0"/>
              </a:rPr>
              <a:t>WHY?</a:t>
            </a:r>
          </a:p>
        </p:txBody>
      </p:sp>
      <p:sp>
        <p:nvSpPr>
          <p:cNvPr id="12" name="Text Placeholder 4">
            <a:extLst>
              <a:ext uri="{FF2B5EF4-FFF2-40B4-BE49-F238E27FC236}">
                <a16:creationId xmlns:a16="http://schemas.microsoft.com/office/drawing/2014/main" id="{84AEF4F8-B7C4-9034-D7EB-FEE05386343F}"/>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155410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F9389B4-06F7-C245-ADDE-AB4E4117C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54" y="2009552"/>
            <a:ext cx="3411970" cy="4002313"/>
          </a:xfrm>
          <a:prstGeom prst="rect">
            <a:avLst/>
          </a:prstGeom>
          <a:noFill/>
        </p:spPr>
      </p:pic>
      <p:sp>
        <p:nvSpPr>
          <p:cNvPr id="7" name="Content Placeholder 1">
            <a:extLst>
              <a:ext uri="{FF2B5EF4-FFF2-40B4-BE49-F238E27FC236}">
                <a16:creationId xmlns:a16="http://schemas.microsoft.com/office/drawing/2014/main" id="{687CD76E-A0ED-F945-88BA-366F365F211B}"/>
              </a:ext>
            </a:extLst>
          </p:cNvPr>
          <p:cNvSpPr txBox="1">
            <a:spLocks/>
          </p:cNvSpPr>
          <p:nvPr/>
        </p:nvSpPr>
        <p:spPr bwMode="auto">
          <a:xfrm>
            <a:off x="4738864" y="2009552"/>
            <a:ext cx="4035425" cy="40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D" b="0" dirty="0"/>
              <a:t>A similar situation is when it comes to the </a:t>
            </a:r>
            <a:r>
              <a:rPr lang="en-ID" dirty="0"/>
              <a:t>Row</a:t>
            </a:r>
            <a:r>
              <a:rPr lang="en-ID" b="0" dirty="0"/>
              <a:t> widget but, in this case, the main axis is </a:t>
            </a:r>
            <a:r>
              <a:rPr lang="en-ID" b="0" i="1" dirty="0"/>
              <a:t>horizontal</a:t>
            </a:r>
            <a:r>
              <a:rPr lang="en-ID" b="0" dirty="0"/>
              <a:t>, so it passes an </a:t>
            </a:r>
            <a:r>
              <a:rPr lang="en-ID" dirty="0"/>
              <a:t>infinite width</a:t>
            </a:r>
            <a:r>
              <a:rPr lang="en-ID" b="0" dirty="0"/>
              <a:t> down the widget tree.</a:t>
            </a:r>
            <a:endParaRPr lang="en-US" b="0" dirty="0"/>
          </a:p>
        </p:txBody>
      </p:sp>
      <p:sp>
        <p:nvSpPr>
          <p:cNvPr id="2" name="Title 1">
            <a:extLst>
              <a:ext uri="{FF2B5EF4-FFF2-40B4-BE49-F238E27FC236}">
                <a16:creationId xmlns:a16="http://schemas.microsoft.com/office/drawing/2014/main" id="{201286CB-2C3A-2547-8FF0-C3E62AF2C742}"/>
              </a:ext>
            </a:extLst>
          </p:cNvPr>
          <p:cNvSpPr>
            <a:spLocks noGrp="1"/>
          </p:cNvSpPr>
          <p:nvPr>
            <p:ph type="title"/>
          </p:nvPr>
        </p:nvSpPr>
        <p:spPr>
          <a:xfrm>
            <a:off x="365125" y="1336419"/>
            <a:ext cx="8409163" cy="641239"/>
          </a:xfrm>
        </p:spPr>
        <p:txBody>
          <a:bodyPr vert="horz" wrap="square" lIns="91440" tIns="45720" rIns="91440" bIns="45720" numCol="1" anchor="ctr" anchorCtr="0" compatLnSpc="1">
            <a:prstTxWarp prst="textNoShape">
              <a:avLst/>
            </a:prstTxWarp>
            <a:normAutofit/>
          </a:bodyPr>
          <a:lstStyle/>
          <a:p>
            <a:r>
              <a:rPr lang="en-US" b="1" kern="1200" dirty="0">
                <a:latin typeface="+mj-lt"/>
                <a:ea typeface="ＭＳ Ｐゴシック" charset="0"/>
                <a:cs typeface="ＭＳ Ｐゴシック" charset="0"/>
              </a:rPr>
              <a:t>WHY?</a:t>
            </a:r>
          </a:p>
        </p:txBody>
      </p:sp>
      <p:sp>
        <p:nvSpPr>
          <p:cNvPr id="17" name="Text Placeholder 4">
            <a:extLst>
              <a:ext uri="{FF2B5EF4-FFF2-40B4-BE49-F238E27FC236}">
                <a16:creationId xmlns:a16="http://schemas.microsoft.com/office/drawing/2014/main" id="{C2835B3B-9FB3-9BEA-FDEC-2128E631C043}"/>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325300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1">
            <a:extLst>
              <a:ext uri="{FF2B5EF4-FFF2-40B4-BE49-F238E27FC236}">
                <a16:creationId xmlns:a16="http://schemas.microsoft.com/office/drawing/2014/main" id="{5B0ACF0F-B940-42A7-A6D0-8DDE2F53A4A3}"/>
              </a:ext>
            </a:extLst>
          </p:cNvPr>
          <p:cNvSpPr>
            <a:spLocks noGrp="1"/>
          </p:cNvSpPr>
          <p:nvPr>
            <p:ph sz="quarter" idx="21"/>
          </p:nvPr>
        </p:nvSpPr>
        <p:spPr>
          <a:xfrm>
            <a:off x="4742823" y="1507252"/>
            <a:ext cx="4250984" cy="4944349"/>
          </a:xfrm>
        </p:spPr>
        <p:txBody>
          <a:bodyPr wrap="square" anchor="t">
            <a:noAutofit/>
          </a:bodyPr>
          <a:lstStyle/>
          <a:p>
            <a:pPr marL="0" indent="0">
              <a:buNone/>
            </a:pPr>
            <a:r>
              <a:rPr lang="en-ID" sz="1050" dirty="0"/>
              <a:t>@override</a:t>
            </a:r>
          </a:p>
          <a:p>
            <a:pPr marL="0" indent="0">
              <a:buNone/>
            </a:pPr>
            <a:r>
              <a:rPr lang="en-ID" sz="1050" dirty="0"/>
              <a:t>  Widget build(</a:t>
            </a:r>
            <a:r>
              <a:rPr lang="en-ID" sz="1050" dirty="0" err="1"/>
              <a:t>BuildContext</a:t>
            </a:r>
            <a:r>
              <a:rPr lang="en-ID" sz="1050" dirty="0"/>
              <a:t> context) {</a:t>
            </a:r>
          </a:p>
          <a:p>
            <a:pPr marL="0" indent="0">
              <a:buNone/>
            </a:pPr>
            <a:r>
              <a:rPr lang="en-ID" sz="1050" dirty="0"/>
              <a:t>    return Scaffold(</a:t>
            </a:r>
          </a:p>
          <a:p>
            <a:pPr marL="0" indent="0">
              <a:buNone/>
            </a:pPr>
            <a:r>
              <a:rPr lang="en-ID" sz="1050" dirty="0"/>
              <a:t>      body: Column(</a:t>
            </a:r>
          </a:p>
          <a:p>
            <a:pPr marL="0" indent="0">
              <a:buNone/>
            </a:pPr>
            <a:r>
              <a:rPr lang="en-ID" sz="1050" dirty="0"/>
              <a:t>        children: [</a:t>
            </a:r>
          </a:p>
          <a:p>
            <a:pPr marL="0" indent="0">
              <a:buNone/>
            </a:pPr>
            <a:r>
              <a:rPr lang="en-ID" sz="1050" dirty="0"/>
              <a:t>          Expanded( // added Expanded widget</a:t>
            </a:r>
          </a:p>
          <a:p>
            <a:pPr marL="0" indent="0">
              <a:buNone/>
            </a:pPr>
            <a:r>
              <a:rPr lang="en-ID" sz="1050" dirty="0"/>
              <a:t>            child: Column(</a:t>
            </a:r>
          </a:p>
          <a:p>
            <a:pPr marL="0" indent="0">
              <a:buNone/>
            </a:pPr>
            <a:r>
              <a:rPr lang="en-ID" sz="1050" dirty="0"/>
              <a:t>              children: [</a:t>
            </a:r>
          </a:p>
          <a:p>
            <a:pPr marL="0" indent="0">
              <a:buNone/>
            </a:pPr>
            <a:r>
              <a:rPr lang="en-ID" sz="1050" dirty="0"/>
              <a:t>                Expanded(</a:t>
            </a:r>
          </a:p>
          <a:p>
            <a:pPr marL="0" indent="0">
              <a:buNone/>
            </a:pPr>
            <a:r>
              <a:rPr lang="en-ID" sz="1050" dirty="0"/>
              <a:t>                  child: Container(</a:t>
            </a:r>
            <a:r>
              <a:rPr lang="en-ID" sz="1050" dirty="0" err="1"/>
              <a:t>color</a:t>
            </a:r>
            <a:r>
              <a:rPr lang="en-ID" sz="1050" dirty="0"/>
              <a:t>: </a:t>
            </a:r>
            <a:r>
              <a:rPr lang="en-ID" sz="1050" dirty="0" err="1"/>
              <a:t>Colors.blue</a:t>
            </a:r>
            <a:r>
              <a:rPr lang="en-ID" sz="1050" dirty="0"/>
              <a:t>),),</a:t>
            </a:r>
          </a:p>
          <a:p>
            <a:pPr marL="0" indent="0">
              <a:buNone/>
            </a:pPr>
            <a:r>
              <a:rPr lang="en-ID" sz="1050" dirty="0"/>
              <a:t>              ],),</a:t>
            </a:r>
          </a:p>
          <a:p>
            <a:pPr marL="0" indent="0">
              <a:buNone/>
            </a:pPr>
            <a:r>
              <a:rPr lang="en-ID" sz="1050" dirty="0"/>
              <a:t>          ),],</a:t>
            </a:r>
          </a:p>
          <a:p>
            <a:pPr marL="0" indent="0">
              <a:buNone/>
            </a:pPr>
            <a:r>
              <a:rPr lang="en-ID" sz="1050" dirty="0"/>
              <a:t>      ),);}</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US" dirty="0">
                <a:highlight>
                  <a:srgbClr val="FFFF00"/>
                </a:highlight>
              </a:rPr>
              <a:t>Nested Column/row</a:t>
            </a:r>
            <a:endParaRPr lang="en-US" dirty="0"/>
          </a:p>
        </p:txBody>
      </p:sp>
      <p:sp>
        <p:nvSpPr>
          <p:cNvPr id="36" name="Content Placeholder 1">
            <a:extLst>
              <a:ext uri="{FF2B5EF4-FFF2-40B4-BE49-F238E27FC236}">
                <a16:creationId xmlns:a16="http://schemas.microsoft.com/office/drawing/2014/main" id="{32A832F7-A467-44E8-A293-C5F17F224CDB}"/>
              </a:ext>
            </a:extLst>
          </p:cNvPr>
          <p:cNvSpPr>
            <a:spLocks noGrp="1"/>
          </p:cNvSpPr>
          <p:nvPr>
            <p:ph type="body" sz="quarter" idx="17"/>
          </p:nvPr>
        </p:nvSpPr>
        <p:spPr>
          <a:xfrm>
            <a:off x="5418164" y="6451602"/>
            <a:ext cx="3315778" cy="365125"/>
          </a:xfrm>
        </p:spPr>
        <p:txBody>
          <a:bodyPr wrap="square" anchor="ctr">
            <a:normAutofit/>
          </a:bodyPr>
          <a:lstStyle/>
          <a:p>
            <a:endParaRPr lang="en-ID" b="1">
              <a:highlight>
                <a:srgbClr val="FFFF00"/>
              </a:highlight>
            </a:endParaRPr>
          </a:p>
          <a:p>
            <a:endParaRPr lang="en-ID" b="1" dirty="0">
              <a:highlight>
                <a:srgbClr val="FFFF00"/>
              </a:highlight>
            </a:endParaRPr>
          </a:p>
        </p:txBody>
      </p:sp>
      <p:pic>
        <p:nvPicPr>
          <p:cNvPr id="4" name="Picture 3" descr="Graphical user interface&#10;&#10;Description automatically generated">
            <a:extLst>
              <a:ext uri="{FF2B5EF4-FFF2-40B4-BE49-F238E27FC236}">
                <a16:creationId xmlns:a16="http://schemas.microsoft.com/office/drawing/2014/main" id="{9819A906-26E5-A54C-B590-4331F9554D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485" y="2542234"/>
            <a:ext cx="3802694" cy="3118373"/>
          </a:xfrm>
          <a:prstGeom prst="rect">
            <a:avLst/>
          </a:prstGeom>
        </p:spPr>
      </p:pic>
    </p:spTree>
    <p:extLst>
      <p:ext uri="{BB962C8B-B14F-4D97-AF65-F5344CB8AC3E}">
        <p14:creationId xmlns:p14="http://schemas.microsoft.com/office/powerpoint/2010/main" val="310942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Outline</a:t>
            </a:r>
            <a:endParaRPr lang="en-US" dirty="0"/>
          </a:p>
        </p:txBody>
      </p:sp>
      <p:sp>
        <p:nvSpPr>
          <p:cNvPr id="3" name="Content Placeholder 2"/>
          <p:cNvSpPr>
            <a:spLocks noGrp="1"/>
          </p:cNvSpPr>
          <p:nvPr>
            <p:ph idx="1"/>
          </p:nvPr>
        </p:nvSpPr>
        <p:spPr/>
        <p:txBody>
          <a:bodyPr/>
          <a:lstStyle/>
          <a:p>
            <a:pPr marL="0" indent="0">
              <a:buNone/>
            </a:pPr>
            <a:endParaRPr lang="en-SG" dirty="0"/>
          </a:p>
          <a:p>
            <a:r>
              <a:rPr lang="en-SG" dirty="0"/>
              <a:t>Nested Row/Column</a:t>
            </a:r>
          </a:p>
          <a:p>
            <a:r>
              <a:rPr lang="en-SG" dirty="0" err="1">
                <a:solidFill>
                  <a:srgbClr val="FF0000"/>
                </a:solidFill>
                <a:highlight>
                  <a:srgbClr val="FFFF00"/>
                </a:highlight>
              </a:rPr>
              <a:t>Tabview</a:t>
            </a:r>
            <a:endParaRPr lang="en-SG" dirty="0">
              <a:solidFill>
                <a:srgbClr val="FF0000"/>
              </a:solidFill>
              <a:highlight>
                <a:srgbClr val="FFFF00"/>
              </a:highlight>
            </a:endParaRPr>
          </a:p>
          <a:p>
            <a:r>
              <a:rPr lang="en-SG" dirty="0"/>
              <a:t>Pageview</a:t>
            </a:r>
          </a:p>
          <a:p>
            <a:r>
              <a:rPr lang="en-SG" dirty="0"/>
              <a:t>Safe area</a:t>
            </a:r>
          </a:p>
        </p:txBody>
      </p:sp>
    </p:spTree>
    <p:extLst>
      <p:ext uri="{BB962C8B-B14F-4D97-AF65-F5344CB8AC3E}">
        <p14:creationId xmlns:p14="http://schemas.microsoft.com/office/powerpoint/2010/main" val="155070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32A832F7-A467-44E8-A293-C5F17F224CDB}"/>
              </a:ext>
            </a:extLst>
          </p:cNvPr>
          <p:cNvSpPr>
            <a:spLocks noGrp="1"/>
          </p:cNvSpPr>
          <p:nvPr>
            <p:ph sz="quarter" idx="14"/>
          </p:nvPr>
        </p:nvSpPr>
        <p:spPr>
          <a:xfrm>
            <a:off x="365760" y="2009550"/>
            <a:ext cx="8326438" cy="4025490"/>
          </a:xfrm>
        </p:spPr>
        <p:txBody>
          <a:bodyPr/>
          <a:lstStyle/>
          <a:p>
            <a:r>
              <a:rPr lang="en-US" dirty="0"/>
              <a:t>For the first to create tab is </a:t>
            </a:r>
            <a:r>
              <a:rPr lang="en-ID" dirty="0" err="1">
                <a:solidFill>
                  <a:srgbClr val="FF0000"/>
                </a:solidFill>
                <a:highlight>
                  <a:srgbClr val="FFFF00"/>
                </a:highlight>
              </a:rPr>
              <a:t>DefaultTabController</a:t>
            </a:r>
            <a:endParaRPr lang="en-US" dirty="0"/>
          </a:p>
          <a:p>
            <a:r>
              <a:rPr lang="en-SG" dirty="0"/>
              <a:t>There is 2 option to use the </a:t>
            </a:r>
            <a:r>
              <a:rPr lang="en-SG" dirty="0" err="1"/>
              <a:t>tabview</a:t>
            </a:r>
            <a:r>
              <a:rPr lang="en-SG" dirty="0"/>
              <a:t> </a:t>
            </a:r>
          </a:p>
          <a:p>
            <a:pPr lvl="1"/>
            <a:r>
              <a:rPr lang="en-ID" b="1" dirty="0" err="1"/>
              <a:t>TabBar</a:t>
            </a:r>
            <a:r>
              <a:rPr lang="en-ID" b="1" dirty="0"/>
              <a:t>:</a:t>
            </a:r>
            <a:r>
              <a:rPr lang="en-ID" dirty="0"/>
              <a:t> It is used to display the top view of tabs or more specifically it displays the content of the tab.</a:t>
            </a:r>
          </a:p>
          <a:p>
            <a:pPr lvl="1"/>
            <a:r>
              <a:rPr lang="en-ID" b="1" dirty="0" err="1"/>
              <a:t>TabBarView</a:t>
            </a:r>
            <a:r>
              <a:rPr lang="en-ID" b="1" dirty="0"/>
              <a:t>:</a:t>
            </a:r>
            <a:r>
              <a:rPr lang="en-ID" dirty="0"/>
              <a:t> It is used to display the contents when a tab is pressed.</a:t>
            </a:r>
          </a:p>
        </p:txBody>
      </p:sp>
      <p:sp>
        <p:nvSpPr>
          <p:cNvPr id="22" name="Title 2">
            <a:extLst>
              <a:ext uri="{FF2B5EF4-FFF2-40B4-BE49-F238E27FC236}">
                <a16:creationId xmlns:a16="http://schemas.microsoft.com/office/drawing/2014/main" id="{D90704D0-E865-4F00-932A-63890981FE66}"/>
              </a:ext>
            </a:extLst>
          </p:cNvPr>
          <p:cNvSpPr>
            <a:spLocks noGrp="1"/>
          </p:cNvSpPr>
          <p:nvPr>
            <p:ph type="title"/>
          </p:nvPr>
        </p:nvSpPr>
        <p:spPr>
          <a:xfrm>
            <a:off x="365126" y="1336419"/>
            <a:ext cx="8326438" cy="641239"/>
          </a:xfrm>
        </p:spPr>
        <p:txBody>
          <a:bodyPr wrap="square" anchor="ctr">
            <a:normAutofit/>
          </a:bodyPr>
          <a:lstStyle/>
          <a:p>
            <a:r>
              <a:rPr lang="en-SG" dirty="0" err="1">
                <a:solidFill>
                  <a:srgbClr val="FF0000"/>
                </a:solidFill>
                <a:highlight>
                  <a:srgbClr val="FFFF00"/>
                </a:highlight>
              </a:rPr>
              <a:t>Tabview</a:t>
            </a:r>
            <a:endParaRPr lang="en-US" dirty="0"/>
          </a:p>
        </p:txBody>
      </p:sp>
      <p:sp>
        <p:nvSpPr>
          <p:cNvPr id="38" name="Text Placeholder 3">
            <a:extLst>
              <a:ext uri="{FF2B5EF4-FFF2-40B4-BE49-F238E27FC236}">
                <a16:creationId xmlns:a16="http://schemas.microsoft.com/office/drawing/2014/main" id="{8964E75A-10BB-4176-A0EE-09A10028FC62}"/>
              </a:ext>
            </a:extLst>
          </p:cNvPr>
          <p:cNvSpPr>
            <a:spLocks noGrp="1"/>
          </p:cNvSpPr>
          <p:nvPr>
            <p:ph type="body" sz="quarter" idx="17"/>
          </p:nvPr>
        </p:nvSpPr>
        <p:spPr>
          <a:xfrm>
            <a:off x="5418164" y="6451602"/>
            <a:ext cx="3315778" cy="365125"/>
          </a:xfrm>
        </p:spPr>
        <p:txBody>
          <a:bodyPr/>
          <a:lstStyle/>
          <a:p>
            <a:endParaRPr lang="en-US"/>
          </a:p>
        </p:txBody>
      </p:sp>
    </p:spTree>
    <p:extLst>
      <p:ext uri="{BB962C8B-B14F-4D97-AF65-F5344CB8AC3E}">
        <p14:creationId xmlns:p14="http://schemas.microsoft.com/office/powerpoint/2010/main" val="1526380713"/>
      </p:ext>
    </p:extLst>
  </p:cSld>
  <p:clrMapOvr>
    <a:masterClrMapping/>
  </p:clrMapOvr>
</p:sld>
</file>

<file path=ppt/theme/theme1.xml><?xml version="1.0" encoding="utf-8"?>
<a:theme xmlns:a="http://schemas.openxmlformats.org/drawingml/2006/main" name="template_informatika_slid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41BCDE1E190549AB3C67389D61D930" ma:contentTypeVersion="2" ma:contentTypeDescription="Create a new document." ma:contentTypeScope="" ma:versionID="800a49f5b9c517fafd0fd0791ced6ae4">
  <xsd:schema xmlns:xsd="http://www.w3.org/2001/XMLSchema" xmlns:xs="http://www.w3.org/2001/XMLSchema" xmlns:p="http://schemas.microsoft.com/office/2006/metadata/properties" xmlns:ns2="8d3fb581-dd20-417e-8b7b-3ac2a72d3573" targetNamespace="http://schemas.microsoft.com/office/2006/metadata/properties" ma:root="true" ma:fieldsID="1190c3a18b59f5c06dfbb0a426515b07" ns2:_="">
    <xsd:import namespace="8d3fb581-dd20-417e-8b7b-3ac2a72d357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fb581-dd20-417e-8b7b-3ac2a72d35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3ED1B4-F6CF-4ECA-9EBA-0C10DD98482F}"/>
</file>

<file path=customXml/itemProps2.xml><?xml version="1.0" encoding="utf-8"?>
<ds:datastoreItem xmlns:ds="http://schemas.openxmlformats.org/officeDocument/2006/customXml" ds:itemID="{8C7D593B-402B-427E-BD84-D80FD2D8BA38}"/>
</file>

<file path=customXml/itemProps3.xml><?xml version="1.0" encoding="utf-8"?>
<ds:datastoreItem xmlns:ds="http://schemas.openxmlformats.org/officeDocument/2006/customXml" ds:itemID="{DAFA148B-E8FB-4FA6-85AD-6E9032F80FB9}"/>
</file>

<file path=docProps/app.xml><?xml version="1.0" encoding="utf-8"?>
<Properties xmlns="http://schemas.openxmlformats.org/officeDocument/2006/extended-properties" xmlns:vt="http://schemas.openxmlformats.org/officeDocument/2006/docPropsVTypes">
  <TotalTime>3087</TotalTime>
  <Words>1178</Words>
  <Application>Microsoft Office PowerPoint</Application>
  <PresentationFormat>On-screen Show (4:3)</PresentationFormat>
  <Paragraphs>160</Paragraphs>
  <Slides>23</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Aharoni</vt:lpstr>
      <vt:lpstr>Arial</vt:lpstr>
      <vt:lpstr>Berlin Sans FB Demi</vt:lpstr>
      <vt:lpstr>Brush Script Std</vt:lpstr>
      <vt:lpstr>Lucida Grande</vt:lpstr>
      <vt:lpstr>Verdana</vt:lpstr>
      <vt:lpstr>Wingdings</vt:lpstr>
      <vt:lpstr>template_informatika_slide</vt:lpstr>
      <vt:lpstr>CRI3I3  Pemrograman Perangkat Bergerak</vt:lpstr>
      <vt:lpstr>Outline</vt:lpstr>
      <vt:lpstr>Nested Column/row</vt:lpstr>
      <vt:lpstr>Without Wrap the column/row</vt:lpstr>
      <vt:lpstr>WHY?</vt:lpstr>
      <vt:lpstr>WHY?</vt:lpstr>
      <vt:lpstr>Nested Column/row</vt:lpstr>
      <vt:lpstr>Outline</vt:lpstr>
      <vt:lpstr>Tabview</vt:lpstr>
      <vt:lpstr>Tabview (Tab Bar)</vt:lpstr>
      <vt:lpstr>Tabview (TabBarView)</vt:lpstr>
      <vt:lpstr>Tabview (Scrollable)</vt:lpstr>
      <vt:lpstr>Tabview (Scrollable)</vt:lpstr>
      <vt:lpstr>Outline</vt:lpstr>
      <vt:lpstr>Pageview</vt:lpstr>
      <vt:lpstr>PageView (default Constructor)</vt:lpstr>
      <vt:lpstr>PageView.builder</vt:lpstr>
      <vt:lpstr>Outline</vt:lpstr>
      <vt:lpstr>Safe Area</vt:lpstr>
      <vt:lpstr>Safe Area(without)</vt:lpstr>
      <vt:lpstr>Safe Area()</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Technology</dc:title>
  <dc:creator>MTD</dc:creator>
  <cp:lastModifiedBy>SHINTA YULIA PUSPITASARI</cp:lastModifiedBy>
  <cp:revision>122</cp:revision>
  <dcterms:created xsi:type="dcterms:W3CDTF">2021-02-08T03:59:01Z</dcterms:created>
  <dcterms:modified xsi:type="dcterms:W3CDTF">2022-03-14T04:25:41Z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0x010100C241BCDE1E190549AB3C67389D61D930</vt:lpwstr>
  </property>
</Properties>
</file>